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431" r:id="rId3"/>
    <p:sldId id="456" r:id="rId4"/>
    <p:sldId id="457" r:id="rId5"/>
    <p:sldId id="349" r:id="rId6"/>
    <p:sldId id="380" r:id="rId7"/>
    <p:sldId id="458" r:id="rId8"/>
    <p:sldId id="466" r:id="rId9"/>
    <p:sldId id="470" r:id="rId10"/>
    <p:sldId id="469" r:id="rId11"/>
    <p:sldId id="459" r:id="rId12"/>
    <p:sldId id="449" r:id="rId13"/>
    <p:sldId id="450" r:id="rId14"/>
    <p:sldId id="451" r:id="rId15"/>
    <p:sldId id="452" r:id="rId16"/>
    <p:sldId id="453" r:id="rId17"/>
    <p:sldId id="454" r:id="rId18"/>
    <p:sldId id="335" r:id="rId19"/>
    <p:sldId id="467" r:id="rId20"/>
    <p:sldId id="461" r:id="rId21"/>
    <p:sldId id="468" r:id="rId22"/>
    <p:sldId id="455" r:id="rId23"/>
  </p:sldIdLst>
  <p:sldSz cx="9144000" cy="6858000" type="screen4x3"/>
  <p:notesSz cx="6735763" cy="9866313"/>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9933"/>
    <a:srgbClr val="FF9900"/>
    <a:srgbClr val="FFFF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0" autoAdjust="0"/>
    <p:restoredTop sz="94660"/>
  </p:normalViewPr>
  <p:slideViewPr>
    <p:cSldViewPr>
      <p:cViewPr varScale="1">
        <p:scale>
          <a:sx n="45" d="100"/>
          <a:sy n="45" d="100"/>
        </p:scale>
        <p:origin x="1084"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31EC54C7-F39E-46DD-BF22-C33FB06374D7}" type="datetimeFigureOut">
              <a:rPr lang="en-AU" smtClean="0"/>
              <a:t>3/05/2018</a:t>
            </a:fld>
            <a:endParaRPr lang="en-AU"/>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07A8CCBC-FBD7-4CAC-B377-6852F88D65F7}" type="slidenum">
              <a:rPr lang="en-AU" smtClean="0"/>
              <a:t>‹#›</a:t>
            </a:fld>
            <a:endParaRPr lang="en-AU"/>
          </a:p>
        </p:txBody>
      </p:sp>
    </p:spTree>
    <p:extLst>
      <p:ext uri="{BB962C8B-B14F-4D97-AF65-F5344CB8AC3E}">
        <p14:creationId xmlns:p14="http://schemas.microsoft.com/office/powerpoint/2010/main" val="1113613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63FA57C9-D9B6-4149-905F-C3964F7010D3}" type="datetime1">
              <a:rPr lang="en-AU" smtClean="0"/>
              <a:t>3/05/2018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23439542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4DE07FA-61E6-479D-B013-D5B87884CD7B}" type="datetime1">
              <a:rPr lang="en-AU" smtClean="0"/>
              <a:t>3/05/2018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3936864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876405C-81B1-4C08-A3F2-B8B2994D13DC}" type="datetime1">
              <a:rPr lang="en-AU" smtClean="0"/>
              <a:t>3/05/2018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646157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AB39A87-BB96-412D-9CB5-6BE2016AF932}" type="datetime1">
              <a:rPr lang="en-AU" smtClean="0"/>
              <a:t>3/05/2018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154868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BBB953-3BA6-4C4A-B682-16AB5C17DD45}" type="datetime1">
              <a:rPr lang="en-AU" smtClean="0"/>
              <a:t>3/05/2018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4118038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5DE0A2E-0073-49A2-AEF1-007A209A953F}" type="datetime1">
              <a:rPr lang="en-AU" smtClean="0"/>
              <a:t>3/05/2018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201155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2ADAC93-4490-4AA0-BD13-001278C2259B}" type="datetime1">
              <a:rPr lang="en-AU" smtClean="0"/>
              <a:t>3/05/2018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3937701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9227EEB-62F0-4D53-BDF4-E524000AE633}" type="datetime1">
              <a:rPr lang="en-AU" smtClean="0"/>
              <a:t>3/05/2018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4148796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9408D7-144E-49F7-9650-C1A224F3E556}" type="datetime1">
              <a:rPr lang="en-AU" smtClean="0"/>
              <a:t>3/05/2018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3830488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915D8B-F7BC-48EE-8622-AF0CB85565C1}" type="datetime1">
              <a:rPr lang="en-AU" smtClean="0"/>
              <a:t>3/05/2018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1507048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F6F71-A9D4-4AF6-A8B7-1F0E295C1B02}" type="datetime1">
              <a:rPr lang="en-AU" smtClean="0"/>
              <a:t>3/05/2018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A85A96F-A088-4DAD-9BF0-9491AAE55361}" type="slidenum">
              <a:rPr lang="en-AU" smtClean="0"/>
              <a:t>‹#›</a:t>
            </a:fld>
            <a:endParaRPr lang="en-AU"/>
          </a:p>
        </p:txBody>
      </p:sp>
    </p:spTree>
    <p:extLst>
      <p:ext uri="{BB962C8B-B14F-4D97-AF65-F5344CB8AC3E}">
        <p14:creationId xmlns:p14="http://schemas.microsoft.com/office/powerpoint/2010/main" val="2296568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tags" Target="../tags/tag6.xml"/><Relationship Id="rId3" Type="http://schemas.openxmlformats.org/officeDocument/2006/relationships/slideLayout" Target="../slideLayouts/slideLayout3.xml"/><Relationship Id="rId21" Type="http://schemas.openxmlformats.org/officeDocument/2006/relationships/tags" Target="../tags/tag9.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tags" Target="../tags/tag4.xml"/><Relationship Id="rId20" Type="http://schemas.openxmlformats.org/officeDocument/2006/relationships/tags" Target="../tags/tag8.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tags" Target="../tags/tag3.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tags" Target="../tags/tag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userDrawn="1">
            <p:custDataLst>
              <p:tags r:id="rId14"/>
            </p:custDataLst>
            <p:extLst>
              <p:ext uri="{D42A27DB-BD31-4B8C-83A1-F6EECF244321}">
                <p14:modId xmlns:p14="http://schemas.microsoft.com/office/powerpoint/2010/main" val="612072759"/>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73841" name="think-cell Slide" r:id="rId22" imgW="378" imgH="379" progId="TCLayout.ActiveDocument.1">
                  <p:embed/>
                </p:oleObj>
              </mc:Choice>
              <mc:Fallback>
                <p:oleObj name="think-cell Slide" r:id="rId22" imgW="378" imgH="379" progId="TCLayout.ActiveDocument.1">
                  <p:embed/>
                  <p:pic>
                    <p:nvPicPr>
                      <p:cNvPr id="0" name=""/>
                      <p:cNvPicPr/>
                      <p:nvPr/>
                    </p:nvPicPr>
                    <p:blipFill>
                      <a:blip r:embed="rId23"/>
                      <a:stretch>
                        <a:fillRect/>
                      </a:stretch>
                    </p:blipFill>
                    <p:spPr>
                      <a:xfrm>
                        <a:off x="0" y="0"/>
                        <a:ext cx="158750" cy="158750"/>
                      </a:xfrm>
                      <a:prstGeom prst="rect">
                        <a:avLst/>
                      </a:prstGeom>
                    </p:spPr>
                  </p:pic>
                </p:oleObj>
              </mc:Fallback>
            </mc:AlternateContent>
          </a:graphicData>
        </a:graphic>
      </p:graphicFrame>
      <p:sp>
        <p:nvSpPr>
          <p:cNvPr id="2" name="Title Placeholder 1"/>
          <p:cNvSpPr>
            <a:spLocks noGrp="1"/>
          </p:cNvSpPr>
          <p:nvPr>
            <p:ph type="title"/>
            <p:custDataLst>
              <p:tags r:id="rId15"/>
            </p:custDataLst>
          </p:nvPr>
        </p:nvSpPr>
        <p:spPr>
          <a:xfrm>
            <a:off x="2843807" y="21680"/>
            <a:ext cx="6272915" cy="995799"/>
          </a:xfrm>
          <a:prstGeom prst="rect">
            <a:avLst/>
          </a:prstGeom>
        </p:spPr>
        <p:txBody>
          <a:bodyPr vert="horz" lIns="91440" tIns="45720" rIns="91440" bIns="45720" rtlCol="0" anchor="ctr">
            <a:normAutofit/>
          </a:bodyPr>
          <a:lstStyle/>
          <a:p>
            <a:r>
              <a:rPr lang="en-US" dirty="0" smtClean="0"/>
              <a:t>aa</a:t>
            </a:r>
            <a:endParaRPr lang="en-AU" dirty="0"/>
          </a:p>
        </p:txBody>
      </p:sp>
      <p:sp>
        <p:nvSpPr>
          <p:cNvPr id="3" name="Text Placeholder 2"/>
          <p:cNvSpPr>
            <a:spLocks noGrp="1"/>
          </p:cNvSpPr>
          <p:nvPr>
            <p:ph type="body" idx="1"/>
            <p:custDataLst>
              <p:tags r:id="rId16"/>
            </p:custDataLst>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custDataLst>
              <p:tags r:id="rId17"/>
            </p:custDataLst>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50DED-1B71-42D4-97DF-1FC9E7B05E5E}" type="datetime1">
              <a:rPr lang="en-AU" smtClean="0"/>
              <a:t>3/05/2018</a:t>
            </a:fld>
            <a:endParaRPr lang="en-AU"/>
          </a:p>
        </p:txBody>
      </p:sp>
      <p:sp>
        <p:nvSpPr>
          <p:cNvPr id="5" name="Footer Placeholder 4"/>
          <p:cNvSpPr>
            <a:spLocks noGrp="1"/>
          </p:cNvSpPr>
          <p:nvPr>
            <p:ph type="ftr" sz="quarter" idx="3"/>
            <p:custDataLst>
              <p:tags r:id="rId18"/>
            </p:custDataLst>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custDataLst>
              <p:tags r:id="rId19"/>
            </p:custDataLst>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5A96F-A088-4DAD-9BF0-9491AAE55361}" type="slidenum">
              <a:rPr lang="en-AU" smtClean="0"/>
              <a:t>‹#›</a:t>
            </a:fld>
            <a:endParaRPr lang="en-AU"/>
          </a:p>
        </p:txBody>
      </p:sp>
      <p:sp>
        <p:nvSpPr>
          <p:cNvPr id="7" name="Rectangle 6"/>
          <p:cNvSpPr/>
          <p:nvPr userDrawn="1">
            <p:custDataLst>
              <p:tags r:id="rId20"/>
            </p:custDataLst>
          </p:nvPr>
        </p:nvSpPr>
        <p:spPr>
          <a:xfrm>
            <a:off x="0" y="0"/>
            <a:ext cx="9144000" cy="1102268"/>
          </a:xfrm>
          <a:prstGeom prst="rect">
            <a:avLst/>
          </a:prstGeom>
          <a:gradFill flip="none" rotWithShape="1">
            <a:gsLst>
              <a:gs pos="0">
                <a:schemeClr val="accent1">
                  <a:lumMod val="75000"/>
                </a:schemeClr>
              </a:gs>
              <a:gs pos="100000">
                <a:schemeClr val="accent1">
                  <a:tint val="44500"/>
                  <a:satMod val="160000"/>
                </a:schemeClr>
              </a:gs>
              <a:gs pos="100000">
                <a:schemeClr val="accent1">
                  <a:tint val="23500"/>
                  <a:satMod val="16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3732" name="Picture 4" descr="C:\Users\ASUS i3\Documents\AMC work\Survey\MBA logo checkered.png"/>
          <p:cNvPicPr>
            <a:picLocks noChangeAspect="1" noChangeArrowheads="1"/>
          </p:cNvPicPr>
          <p:nvPr userDrawn="1">
            <p:custDataLst>
              <p:tags r:id="rId21"/>
            </p:custDataLst>
          </p:nvPr>
        </p:nvPicPr>
        <p:blipFill>
          <a:blip r:embed="rId24" cstate="print">
            <a:extLst>
              <a:ext uri="{28A0092B-C50C-407E-A947-70E740481C1C}">
                <a14:useLocalDpi xmlns:a14="http://schemas.microsoft.com/office/drawing/2010/main" val="0"/>
              </a:ext>
            </a:extLst>
          </a:blip>
          <a:srcRect/>
          <a:stretch>
            <a:fillRect/>
          </a:stretch>
        </p:blipFill>
        <p:spPr bwMode="auto">
          <a:xfrm>
            <a:off x="78747" y="572562"/>
            <a:ext cx="2405021" cy="497590"/>
          </a:xfrm>
          <a:prstGeom prst="rect">
            <a:avLst/>
          </a:prstGeom>
          <a:noFill/>
          <a:extLst>
            <a:ext uri="{909E8E84-426E-40DD-AFC4-6F175D3DCCD1}">
              <a14:hiddenFill xmlns:a14="http://schemas.microsoft.com/office/drawing/2010/main">
                <a:solidFill>
                  <a:srgbClr val="FFFFFF"/>
                </a:solidFill>
              </a14:hiddenFill>
            </a:ext>
          </a:extLst>
        </p:spPr>
      </p:pic>
      <p:pic>
        <p:nvPicPr>
          <p:cNvPr id="73733" name="Picture 5" descr="C:\Users\ASUS i3\Documents\AMC work\Survey\Australian_Medical_Council_logo.svg.png"/>
          <p:cNvPicPr>
            <a:picLocks noChangeAspect="1" noChangeArrowheads="1"/>
          </p:cNvPicPr>
          <p:nvPr userDrawn="1"/>
        </p:nvPicPr>
        <p:blipFill>
          <a:blip r:embed="rId25" cstate="print">
            <a:extLst>
              <a:ext uri="{28A0092B-C50C-407E-A947-70E740481C1C}">
                <a14:useLocalDpi xmlns:a14="http://schemas.microsoft.com/office/drawing/2010/main" val="0"/>
              </a:ext>
            </a:extLst>
          </a:blip>
          <a:srcRect/>
          <a:stretch>
            <a:fillRect/>
          </a:stretch>
        </p:blipFill>
        <p:spPr bwMode="auto">
          <a:xfrm>
            <a:off x="69387" y="44624"/>
            <a:ext cx="686190" cy="472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753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r" defTabSz="914400" rtl="0" eaLnBrk="1" latinLnBrk="0" hangingPunct="1">
        <a:spcBef>
          <a:spcPct val="0"/>
        </a:spcBef>
        <a:buNone/>
        <a:defRPr sz="2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7.xml"/><Relationship Id="rId7" Type="http://schemas.openxmlformats.org/officeDocument/2006/relationships/tags" Target="../tags/tag21.xml"/><Relationship Id="rId2" Type="http://schemas.openxmlformats.org/officeDocument/2006/relationships/tags" Target="../tags/tag16.xml"/><Relationship Id="rId1" Type="http://schemas.openxmlformats.org/officeDocument/2006/relationships/vmlDrawing" Target="../drawings/vmlDrawing4.vml"/><Relationship Id="rId6" Type="http://schemas.openxmlformats.org/officeDocument/2006/relationships/tags" Target="../tags/tag20.xml"/><Relationship Id="rId11" Type="http://schemas.openxmlformats.org/officeDocument/2006/relationships/image" Target="../media/image8.jpeg"/><Relationship Id="rId5" Type="http://schemas.openxmlformats.org/officeDocument/2006/relationships/tags" Target="../tags/tag19.xml"/><Relationship Id="rId10" Type="http://schemas.openxmlformats.org/officeDocument/2006/relationships/image" Target="../media/image1.emf"/><Relationship Id="rId4" Type="http://schemas.openxmlformats.org/officeDocument/2006/relationships/tags" Target="../tags/tag18.xml"/><Relationship Id="rId9"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3.xml"/><Relationship Id="rId7" Type="http://schemas.openxmlformats.org/officeDocument/2006/relationships/tags" Target="../tags/tag27.xml"/><Relationship Id="rId12" Type="http://schemas.openxmlformats.org/officeDocument/2006/relationships/image" Target="../media/image14.jpeg"/><Relationship Id="rId2" Type="http://schemas.openxmlformats.org/officeDocument/2006/relationships/tags" Target="../tags/tag22.xml"/><Relationship Id="rId1" Type="http://schemas.openxmlformats.org/officeDocument/2006/relationships/vmlDrawing" Target="../drawings/vmlDrawing5.vml"/><Relationship Id="rId6" Type="http://schemas.openxmlformats.org/officeDocument/2006/relationships/tags" Target="../tags/tag26.xml"/><Relationship Id="rId11" Type="http://schemas.openxmlformats.org/officeDocument/2006/relationships/image" Target="../media/image13.jpeg"/><Relationship Id="rId5" Type="http://schemas.openxmlformats.org/officeDocument/2006/relationships/tags" Target="../tags/tag25.xml"/><Relationship Id="rId10" Type="http://schemas.openxmlformats.org/officeDocument/2006/relationships/image" Target="../media/image1.emf"/><Relationship Id="rId4" Type="http://schemas.openxmlformats.org/officeDocument/2006/relationships/tags" Target="../tags/tag24.xml"/><Relationship Id="rId9" Type="http://schemas.openxmlformats.org/officeDocument/2006/relationships/oleObject" Target="../embeddings/oleObject5.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tags" Target="../tags/tag11.xml"/><Relationship Id="rId7" Type="http://schemas.openxmlformats.org/officeDocument/2006/relationships/image" Target="../media/image1.emf"/><Relationship Id="rId2" Type="http://schemas.openxmlformats.org/officeDocument/2006/relationships/tags" Target="../tags/tag10.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1.xml"/><Relationship Id="rId4" Type="http://schemas.openxmlformats.org/officeDocument/2006/relationships/tags" Target="../tags/tag12.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tags" Target="../tags/tag14.xml"/><Relationship Id="rId7" Type="http://schemas.openxmlformats.org/officeDocument/2006/relationships/image" Target="../media/image1.emf"/><Relationship Id="rId2" Type="http://schemas.openxmlformats.org/officeDocument/2006/relationships/tags" Target="../tags/tag13.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1.xml"/><Relationship Id="rId4"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627784" y="-1"/>
            <a:ext cx="6516216"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endParaRPr lang="en-AU" sz="2400" dirty="0"/>
          </a:p>
        </p:txBody>
      </p:sp>
      <p:sp>
        <p:nvSpPr>
          <p:cNvPr id="6" name="Title 1"/>
          <p:cNvSpPr>
            <a:spLocks noGrp="1"/>
          </p:cNvSpPr>
          <p:nvPr>
            <p:ph type="ctrTitle"/>
          </p:nvPr>
        </p:nvSpPr>
        <p:spPr>
          <a:xfrm>
            <a:off x="395537" y="1052513"/>
            <a:ext cx="8208714" cy="5040312"/>
          </a:xfrm>
        </p:spPr>
        <p:txBody>
          <a:bodyPr/>
          <a:lstStyle/>
          <a:p>
            <a:pPr algn="r">
              <a:defRPr/>
            </a:pPr>
            <a:r>
              <a:rPr lang="en-US" sz="2800" b="1" dirty="0" smtClean="0">
                <a:solidFill>
                  <a:schemeClr val="tx1"/>
                </a:solidFill>
                <a:latin typeface="Arial" panose="020B0604020202020204" pitchFamily="34" charset="0"/>
                <a:cs typeface="Arial" panose="020B0604020202020204" pitchFamily="34" charset="0"/>
              </a:rPr>
              <a:t>AMC/ MBA Preparedness for Internship Survey</a:t>
            </a:r>
            <a:br>
              <a:rPr lang="en-US" sz="2800" b="1" dirty="0" smtClean="0">
                <a:solidFill>
                  <a:schemeClr val="tx1"/>
                </a:solidFill>
                <a:latin typeface="Arial" panose="020B0604020202020204" pitchFamily="34" charset="0"/>
                <a:cs typeface="Arial" panose="020B0604020202020204" pitchFamily="34" charset="0"/>
              </a:rPr>
            </a:br>
            <a:r>
              <a:rPr lang="en-US" sz="2400" b="1" dirty="0" smtClean="0">
                <a:solidFill>
                  <a:schemeClr val="tx1"/>
                </a:solidFill>
                <a:latin typeface="Arial" panose="020B0604020202020204" pitchFamily="34" charset="0"/>
                <a:cs typeface="Arial" panose="020B0604020202020204" pitchFamily="34" charset="0"/>
              </a:rPr>
              <a:t/>
            </a:r>
            <a:br>
              <a:rPr lang="en-US" sz="2400" b="1" dirty="0" smtClean="0">
                <a:solidFill>
                  <a:schemeClr val="tx1"/>
                </a:solidFill>
                <a:latin typeface="Arial" panose="020B0604020202020204" pitchFamily="34" charset="0"/>
                <a:cs typeface="Arial" panose="020B0604020202020204" pitchFamily="34" charset="0"/>
              </a:rPr>
            </a:br>
            <a:r>
              <a:rPr lang="en-US" b="1" dirty="0" smtClean="0">
                <a:solidFill>
                  <a:schemeClr val="tx1"/>
                </a:solidFill>
                <a:latin typeface="Arial" panose="020B0604020202020204" pitchFamily="34" charset="0"/>
                <a:cs typeface="Arial" panose="020B0604020202020204" pitchFamily="34" charset="0"/>
              </a:rPr>
              <a:t>Survey Results</a:t>
            </a:r>
            <a:r>
              <a:rPr lang="en-US" sz="4400" b="1" dirty="0" smtClean="0">
                <a:solidFill>
                  <a:schemeClr val="tx1"/>
                </a:solidFill>
                <a:latin typeface="Arial" panose="020B0604020202020204" pitchFamily="34" charset="0"/>
                <a:cs typeface="Arial" panose="020B0604020202020204" pitchFamily="34" charset="0"/>
              </a:rPr>
              <a:t/>
            </a:r>
            <a:br>
              <a:rPr lang="en-US" sz="4400" b="1" dirty="0" smtClean="0">
                <a:solidFill>
                  <a:schemeClr val="tx1"/>
                </a:solidFill>
                <a:latin typeface="Arial" panose="020B0604020202020204" pitchFamily="34" charset="0"/>
                <a:cs typeface="Arial" panose="020B0604020202020204" pitchFamily="34" charset="0"/>
              </a:rPr>
            </a:br>
            <a:r>
              <a:rPr lang="en-US" sz="4400" b="1" dirty="0" smtClean="0">
                <a:solidFill>
                  <a:schemeClr val="tx1"/>
                </a:solidFill>
                <a:latin typeface="Arial" panose="020B0604020202020204" pitchFamily="34" charset="0"/>
                <a:cs typeface="Arial" panose="020B0604020202020204" pitchFamily="34" charset="0"/>
              </a:rPr>
              <a:t/>
            </a:r>
            <a:br>
              <a:rPr lang="en-US" sz="4400" b="1" dirty="0" smtClean="0">
                <a:solidFill>
                  <a:schemeClr val="tx1"/>
                </a:solidFill>
                <a:latin typeface="Arial" panose="020B0604020202020204" pitchFamily="34" charset="0"/>
                <a:cs typeface="Arial" panose="020B0604020202020204" pitchFamily="34" charset="0"/>
              </a:rPr>
            </a:br>
            <a:r>
              <a:rPr lang="en-US" sz="4400" b="1" dirty="0">
                <a:solidFill>
                  <a:schemeClr val="tx1"/>
                </a:solidFill>
                <a:latin typeface="Arial" panose="020B0604020202020204" pitchFamily="34" charset="0"/>
                <a:cs typeface="Arial" panose="020B0604020202020204" pitchFamily="34" charset="0"/>
              </a:rPr>
              <a:t/>
            </a:r>
            <a:br>
              <a:rPr lang="en-US" sz="4400" b="1" dirty="0">
                <a:solidFill>
                  <a:schemeClr val="tx1"/>
                </a:solidFill>
                <a:latin typeface="Arial" panose="020B0604020202020204" pitchFamily="34" charset="0"/>
                <a:cs typeface="Arial" panose="020B0604020202020204" pitchFamily="34" charset="0"/>
              </a:rPr>
            </a:br>
            <a:r>
              <a:rPr lang="en-US" sz="2000" b="1" dirty="0" smtClean="0">
                <a:solidFill>
                  <a:schemeClr val="tx1"/>
                </a:solidFill>
                <a:latin typeface="Arial" panose="020B0604020202020204" pitchFamily="34" charset="0"/>
                <a:cs typeface="Arial" panose="020B0604020202020204" pitchFamily="34" charset="0"/>
              </a:rPr>
              <a:t/>
            </a:r>
            <a:br>
              <a:rPr lang="en-US" sz="2000" b="1" dirty="0" smtClean="0">
                <a:solidFill>
                  <a:schemeClr val="tx1"/>
                </a:solidFill>
                <a:latin typeface="Arial" panose="020B0604020202020204" pitchFamily="34" charset="0"/>
                <a:cs typeface="Arial" panose="020B0604020202020204" pitchFamily="34" charset="0"/>
              </a:rPr>
            </a:br>
            <a:endParaRPr lang="en-US" sz="2800" b="1" dirty="0">
              <a:solidFill>
                <a:schemeClr val="tx1"/>
              </a:solidFill>
            </a:endParaRPr>
          </a:p>
        </p:txBody>
      </p:sp>
      <p:sp>
        <p:nvSpPr>
          <p:cNvPr id="2" name="Slide Number Placeholder 1"/>
          <p:cNvSpPr>
            <a:spLocks noGrp="1"/>
          </p:cNvSpPr>
          <p:nvPr>
            <p:ph type="sldNum" sz="quarter" idx="12"/>
          </p:nvPr>
        </p:nvSpPr>
        <p:spPr/>
        <p:txBody>
          <a:bodyPr/>
          <a:lstStyle/>
          <a:p>
            <a:fld id="{9A85A96F-A088-4DAD-9BF0-9491AAE55361}" type="slidenum">
              <a:rPr lang="en-AU" smtClean="0"/>
              <a:t>1</a:t>
            </a:fld>
            <a:endParaRPr lang="en-AU"/>
          </a:p>
        </p:txBody>
      </p:sp>
    </p:spTree>
    <p:extLst>
      <p:ext uri="{BB962C8B-B14F-4D97-AF65-F5344CB8AC3E}">
        <p14:creationId xmlns:p14="http://schemas.microsoft.com/office/powerpoint/2010/main" val="1325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2"/>
            </p:custDataLs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90125" name="think-cell Slide" r:id="rId9" imgW="378" imgH="379" progId="TCLayout.ActiveDocument.1">
                  <p:embed/>
                </p:oleObj>
              </mc:Choice>
              <mc:Fallback>
                <p:oleObj name="think-cell Slide" r:id="rId9" imgW="378" imgH="379" progId="TCLayout.ActiveDocument.1">
                  <p:embed/>
                  <p:pic>
                    <p:nvPicPr>
                      <p:cNvPr id="16" name="Object 15" hidden="1"/>
                      <p:cNvPicPr/>
                      <p:nvPr/>
                    </p:nvPicPr>
                    <p:blipFill>
                      <a:blip r:embed="rId10"/>
                      <a:stretch>
                        <a:fillRect/>
                      </a:stretch>
                    </p:blipFill>
                    <p:spPr>
                      <a:xfrm>
                        <a:off x="0" y="0"/>
                        <a:ext cx="158750" cy="158750"/>
                      </a:xfrm>
                      <a:prstGeom prst="rect">
                        <a:avLst/>
                      </a:prstGeom>
                    </p:spPr>
                  </p:pic>
                </p:oleObj>
              </mc:Fallback>
            </mc:AlternateContent>
          </a:graphicData>
        </a:graphic>
      </p:graphicFrame>
      <p:sp>
        <p:nvSpPr>
          <p:cNvPr id="3" name="Rectangle 2" hidden="1"/>
          <p:cNvSpPr/>
          <p:nvPr>
            <p:custDataLst>
              <p:tags r:id="rId3"/>
            </p:custDataLst>
          </p:nvPr>
        </p:nvSpPr>
        <p:spPr bwMode="auto">
          <a:xfrm>
            <a:off x="0" y="0"/>
            <a:ext cx="158750" cy="15875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rtlCol="0" anchor="ctr" anchorCtr="0">
            <a:noAutofit/>
          </a:bodyPr>
          <a:lstStyle/>
          <a:p>
            <a:pPr algn="ctr">
              <a:spcBef>
                <a:spcPct val="0"/>
              </a:spcBef>
              <a:spcAft>
                <a:spcPct val="0"/>
              </a:spcAft>
            </a:pPr>
            <a:endParaRPr lang="en-AU" sz="800">
              <a:latin typeface="Calibri"/>
              <a:sym typeface="Calibri"/>
            </a:endParaRPr>
          </a:p>
        </p:txBody>
      </p:sp>
      <p:sp>
        <p:nvSpPr>
          <p:cNvPr id="9" name="Title 1"/>
          <p:cNvSpPr txBox="1">
            <a:spLocks/>
          </p:cNvSpPr>
          <p:nvPr>
            <p:custDataLst>
              <p:tags r:id="rId4"/>
            </p:custDataLst>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Perceptions of the adequacy of clinical experience were highly correlated with the perceptions of overall preparedness</a:t>
            </a:r>
            <a:endParaRPr lang="en-AU" dirty="0"/>
          </a:p>
        </p:txBody>
      </p:sp>
      <p:sp>
        <p:nvSpPr>
          <p:cNvPr id="10" name="TextBox 9"/>
          <p:cNvSpPr txBox="1"/>
          <p:nvPr>
            <p:custDataLst>
              <p:tags r:id="rId5"/>
            </p:custDataLst>
          </p:nvPr>
        </p:nvSpPr>
        <p:spPr>
          <a:xfrm>
            <a:off x="611560" y="1124744"/>
            <a:ext cx="6336704" cy="523220"/>
          </a:xfrm>
          <a:prstGeom prst="rect">
            <a:avLst/>
          </a:prstGeom>
          <a:noFill/>
        </p:spPr>
        <p:txBody>
          <a:bodyPr wrap="square" rtlCol="0">
            <a:spAutoFit/>
          </a:bodyPr>
          <a:lstStyle/>
          <a:p>
            <a:r>
              <a:rPr lang="en-AU" sz="1400" b="1" dirty="0" smtClean="0"/>
              <a:t>PERCEPTIONS OF CLINICAL EXPERIENCE</a:t>
            </a:r>
          </a:p>
          <a:p>
            <a:r>
              <a:rPr lang="en-AU" sz="1400" dirty="0"/>
              <a:t>(Percentage of </a:t>
            </a:r>
            <a:r>
              <a:rPr lang="en-AU" sz="1400" dirty="0" smtClean="0"/>
              <a:t>respondents </a:t>
            </a:r>
            <a:r>
              <a:rPr lang="en-AU" sz="1400" dirty="0"/>
              <a:t>expressing level of agreement on Five Point Likert scale*) </a:t>
            </a:r>
          </a:p>
        </p:txBody>
      </p:sp>
      <p:sp>
        <p:nvSpPr>
          <p:cNvPr id="15" name="TextBox 14"/>
          <p:cNvSpPr txBox="1"/>
          <p:nvPr>
            <p:custDataLst>
              <p:tags r:id="rId6"/>
            </p:custDataLst>
          </p:nvPr>
        </p:nvSpPr>
        <p:spPr>
          <a:xfrm>
            <a:off x="60934" y="6444044"/>
            <a:ext cx="8111466" cy="369332"/>
          </a:xfrm>
          <a:prstGeom prst="rect">
            <a:avLst/>
          </a:prstGeom>
          <a:noFill/>
        </p:spPr>
        <p:txBody>
          <a:bodyPr wrap="square" rtlCol="0">
            <a:spAutoFit/>
          </a:bodyPr>
          <a:lstStyle/>
          <a:p>
            <a:r>
              <a:rPr lang="en-AU" sz="900" b="1" dirty="0" smtClean="0"/>
              <a:t>* Proportion of respondents providing Likert scale responses answering the following questions: Please </a:t>
            </a:r>
            <a:r>
              <a:rPr lang="en-AU" sz="900" b="1" dirty="0"/>
              <a:t>indicate your level of agreement with the statement: “I feel my clinical experience at medical school was sufficient to undertake the role and responsibilities of an intern</a:t>
            </a:r>
            <a:r>
              <a:rPr lang="en-AU" sz="900" b="1" dirty="0" smtClean="0"/>
              <a:t>”</a:t>
            </a:r>
          </a:p>
        </p:txBody>
      </p:sp>
      <p:sp>
        <p:nvSpPr>
          <p:cNvPr id="5" name="Slide Number Placeholder 4"/>
          <p:cNvSpPr>
            <a:spLocks noGrp="1"/>
          </p:cNvSpPr>
          <p:nvPr>
            <p:ph type="sldNum" sz="quarter" idx="12"/>
            <p:custDataLst>
              <p:tags r:id="rId7"/>
            </p:custDataLst>
          </p:nvPr>
        </p:nvSpPr>
        <p:spPr/>
        <p:txBody>
          <a:bodyPr/>
          <a:lstStyle/>
          <a:p>
            <a:fld id="{9A85A96F-A088-4DAD-9BF0-9491AAE55361}" type="slidenum">
              <a:rPr lang="en-AU" smtClean="0"/>
              <a:t>10</a:t>
            </a:fld>
            <a:endParaRPr lang="en-AU"/>
          </a:p>
        </p:txBody>
      </p:sp>
      <p:pic>
        <p:nvPicPr>
          <p:cNvPr id="14" name="Picture 13"/>
          <p:cNvPicPr>
            <a:picLocks noChangeAspect="1"/>
          </p:cNvPicPr>
          <p:nvPr/>
        </p:nvPicPr>
        <p:blipFill>
          <a:blip r:embed="rId11"/>
          <a:stretch>
            <a:fillRect/>
          </a:stretch>
        </p:blipFill>
        <p:spPr>
          <a:xfrm>
            <a:off x="1259632" y="2059179"/>
            <a:ext cx="6243880" cy="3838925"/>
          </a:xfrm>
          <a:prstGeom prst="rect">
            <a:avLst/>
          </a:prstGeom>
        </p:spPr>
      </p:pic>
    </p:spTree>
    <p:extLst>
      <p:ext uri="{BB962C8B-B14F-4D97-AF65-F5344CB8AC3E}">
        <p14:creationId xmlns:p14="http://schemas.microsoft.com/office/powerpoint/2010/main" val="444697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3907178"/>
            <a:ext cx="61206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1"/>
          <p:cNvSpPr txBox="1">
            <a:spLocks/>
          </p:cNvSpPr>
          <p:nvPr/>
        </p:nvSpPr>
        <p:spPr>
          <a:xfrm>
            <a:off x="2627784" y="-1"/>
            <a:ext cx="6516216"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endParaRPr lang="en-AU" sz="2400" dirty="0"/>
          </a:p>
        </p:txBody>
      </p:sp>
      <p:sp>
        <p:nvSpPr>
          <p:cNvPr id="3" name="TextBox 2"/>
          <p:cNvSpPr txBox="1"/>
          <p:nvPr/>
        </p:nvSpPr>
        <p:spPr>
          <a:xfrm>
            <a:off x="1619672" y="1794296"/>
            <a:ext cx="5688632" cy="3416320"/>
          </a:xfrm>
          <a:prstGeom prst="rect">
            <a:avLst/>
          </a:prstGeom>
          <a:noFill/>
        </p:spPr>
        <p:txBody>
          <a:bodyPr wrap="square" rtlCol="0">
            <a:spAutoFit/>
          </a:bodyPr>
          <a:lstStyle/>
          <a:p>
            <a:r>
              <a:rPr lang="en-AU" sz="2400" b="1" dirty="0">
                <a:solidFill>
                  <a:schemeClr val="accent1">
                    <a:lumMod val="75000"/>
                  </a:schemeClr>
                </a:solidFill>
              </a:rPr>
              <a:t>Executive summary</a:t>
            </a:r>
          </a:p>
          <a:p>
            <a:endParaRPr lang="en-AU" sz="2400" b="1" dirty="0">
              <a:solidFill>
                <a:schemeClr val="accent1">
                  <a:lumMod val="75000"/>
                </a:schemeClr>
              </a:solidFill>
            </a:endParaRPr>
          </a:p>
          <a:p>
            <a:r>
              <a:rPr lang="en-AU" sz="2400" b="1" dirty="0" smtClean="0">
                <a:solidFill>
                  <a:schemeClr val="accent1">
                    <a:lumMod val="75000"/>
                  </a:schemeClr>
                </a:solidFill>
              </a:rPr>
              <a:t>Demographics</a:t>
            </a:r>
          </a:p>
          <a:p>
            <a:endParaRPr lang="en-AU" sz="2400" b="1" dirty="0">
              <a:solidFill>
                <a:schemeClr val="accent1">
                  <a:lumMod val="75000"/>
                </a:schemeClr>
              </a:solidFill>
            </a:endParaRPr>
          </a:p>
          <a:p>
            <a:r>
              <a:rPr lang="en-AU" sz="2400" b="1" dirty="0" smtClean="0">
                <a:solidFill>
                  <a:schemeClr val="accent1">
                    <a:lumMod val="75000"/>
                  </a:schemeClr>
                </a:solidFill>
              </a:rPr>
              <a:t>Overall perceived preparedness</a:t>
            </a:r>
          </a:p>
          <a:p>
            <a:endParaRPr lang="en-AU" sz="2400" b="1" dirty="0">
              <a:solidFill>
                <a:schemeClr val="accent1">
                  <a:lumMod val="75000"/>
                </a:schemeClr>
              </a:solidFill>
            </a:endParaRPr>
          </a:p>
          <a:p>
            <a:r>
              <a:rPr lang="en-AU" sz="2400" b="1" dirty="0" smtClean="0">
                <a:solidFill>
                  <a:schemeClr val="bg1"/>
                </a:solidFill>
              </a:rPr>
              <a:t>Capabilities, satisfactions and challenges</a:t>
            </a:r>
          </a:p>
          <a:p>
            <a:endParaRPr lang="en-AU" sz="2400" b="1" dirty="0">
              <a:solidFill>
                <a:schemeClr val="accent1">
                  <a:lumMod val="75000"/>
                </a:schemeClr>
              </a:solidFill>
            </a:endParaRPr>
          </a:p>
          <a:p>
            <a:r>
              <a:rPr lang="en-AU" sz="2400" b="1" dirty="0" smtClean="0">
                <a:solidFill>
                  <a:schemeClr val="accent1">
                    <a:lumMod val="75000"/>
                  </a:schemeClr>
                </a:solidFill>
              </a:rPr>
              <a:t>Perceived preparedness by skills group</a:t>
            </a:r>
          </a:p>
        </p:txBody>
      </p:sp>
      <p:sp>
        <p:nvSpPr>
          <p:cNvPr id="5" name="Slide Number Placeholder 4"/>
          <p:cNvSpPr>
            <a:spLocks noGrp="1"/>
          </p:cNvSpPr>
          <p:nvPr>
            <p:ph type="sldNum" sz="quarter" idx="12"/>
          </p:nvPr>
        </p:nvSpPr>
        <p:spPr/>
        <p:txBody>
          <a:bodyPr/>
          <a:lstStyle/>
          <a:p>
            <a:fld id="{9A85A96F-A088-4DAD-9BF0-9491AAE55361}" type="slidenum">
              <a:rPr lang="en-AU" smtClean="0"/>
              <a:t>11</a:t>
            </a:fld>
            <a:endParaRPr lang="en-AU"/>
          </a:p>
        </p:txBody>
      </p:sp>
    </p:spTree>
    <p:extLst>
      <p:ext uri="{BB962C8B-B14F-4D97-AF65-F5344CB8AC3E}">
        <p14:creationId xmlns:p14="http://schemas.microsoft.com/office/powerpoint/2010/main" val="3849140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1196752"/>
            <a:ext cx="2493760" cy="307777"/>
          </a:xfrm>
          <a:prstGeom prst="rect">
            <a:avLst/>
          </a:prstGeom>
          <a:noFill/>
        </p:spPr>
        <p:txBody>
          <a:bodyPr wrap="none" rtlCol="0">
            <a:spAutoFit/>
          </a:bodyPr>
          <a:lstStyle/>
          <a:p>
            <a:r>
              <a:rPr lang="en-AU" sz="1400" b="1" dirty="0" smtClean="0"/>
              <a:t>SELF-PERCEIVED CAPABILITIES</a:t>
            </a:r>
            <a:endParaRPr lang="en-AU" sz="1400" b="1" dirty="0"/>
          </a:p>
        </p:txBody>
      </p:sp>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SURVEY QUESTION: </a:t>
            </a:r>
          </a:p>
          <a:p>
            <a:r>
              <a:rPr lang="en-AU" dirty="0" smtClean="0"/>
              <a:t>“In </a:t>
            </a:r>
            <a:r>
              <a:rPr lang="en-AU" dirty="0"/>
              <a:t>your view, which of the following capabilities did you bring to the job at the beginning of your </a:t>
            </a:r>
            <a:r>
              <a:rPr lang="en-AU" dirty="0" smtClean="0"/>
              <a:t>internship?” </a:t>
            </a:r>
            <a:endParaRPr lang="en-AU" dirty="0"/>
          </a:p>
        </p:txBody>
      </p:sp>
      <p:sp>
        <p:nvSpPr>
          <p:cNvPr id="8" name="TextBox 7"/>
          <p:cNvSpPr txBox="1"/>
          <p:nvPr/>
        </p:nvSpPr>
        <p:spPr>
          <a:xfrm>
            <a:off x="60934" y="6165304"/>
            <a:ext cx="8759538" cy="646331"/>
          </a:xfrm>
          <a:prstGeom prst="rect">
            <a:avLst/>
          </a:prstGeom>
          <a:noFill/>
        </p:spPr>
        <p:txBody>
          <a:bodyPr wrap="square" rtlCol="0">
            <a:spAutoFit/>
          </a:bodyPr>
          <a:lstStyle/>
          <a:p>
            <a:r>
              <a:rPr lang="en-AU" sz="900" b="1" dirty="0" smtClean="0"/>
              <a:t>* In answering the following question: In </a:t>
            </a:r>
            <a:r>
              <a:rPr lang="en-AU" sz="900" b="1" dirty="0"/>
              <a:t>your view, which of the following capabilities did you bring to the job at the beginning of your internship? Please rank the </a:t>
            </a:r>
            <a:r>
              <a:rPr lang="en-AU" sz="900" b="1" dirty="0" smtClean="0"/>
              <a:t>following options </a:t>
            </a:r>
            <a:r>
              <a:rPr lang="en-AU" sz="900" b="1" dirty="0"/>
              <a:t>from 1 most developed capability to 5 least developed </a:t>
            </a:r>
            <a:r>
              <a:rPr lang="en-AU" sz="900" b="1" dirty="0" smtClean="0"/>
              <a:t>capability: a) Ability to apply medical knowledge to patient care, b) Communication skills with patients, c) Interpersonal skills that could add value to teams, d) Conscientiousness enabling others to entrust me with tasks, e) Ability to prioritise and manage workload</a:t>
            </a:r>
          </a:p>
          <a:p>
            <a:r>
              <a:rPr lang="en-AU" sz="900" b="1" dirty="0" smtClean="0"/>
              <a:t>Note: percentages may not sum to 100% due to rounding</a:t>
            </a:r>
          </a:p>
        </p:txBody>
      </p:sp>
      <p:sp>
        <p:nvSpPr>
          <p:cNvPr id="2" name="Slide Number Placeholder 1"/>
          <p:cNvSpPr>
            <a:spLocks noGrp="1"/>
          </p:cNvSpPr>
          <p:nvPr>
            <p:ph type="sldNum" sz="quarter" idx="12"/>
          </p:nvPr>
        </p:nvSpPr>
        <p:spPr/>
        <p:txBody>
          <a:bodyPr/>
          <a:lstStyle/>
          <a:p>
            <a:fld id="{9A85A96F-A088-4DAD-9BF0-9491AAE55361}" type="slidenum">
              <a:rPr lang="en-AU" smtClean="0"/>
              <a:t>12</a:t>
            </a:fld>
            <a:endParaRPr lang="en-AU"/>
          </a:p>
        </p:txBody>
      </p:sp>
      <p:sp>
        <p:nvSpPr>
          <p:cNvPr id="7" name="TextBox 6"/>
          <p:cNvSpPr txBox="1"/>
          <p:nvPr/>
        </p:nvSpPr>
        <p:spPr>
          <a:xfrm>
            <a:off x="251520" y="1412776"/>
            <a:ext cx="6830011" cy="276999"/>
          </a:xfrm>
          <a:prstGeom prst="rect">
            <a:avLst/>
          </a:prstGeom>
          <a:noFill/>
        </p:spPr>
        <p:txBody>
          <a:bodyPr wrap="none" rtlCol="0">
            <a:spAutoFit/>
          </a:bodyPr>
          <a:lstStyle/>
          <a:p>
            <a:r>
              <a:rPr lang="en-AU" sz="1200" dirty="0" smtClean="0"/>
              <a:t>(Percentage of Respondents Nominating  as Highest Ranked Option on a Five Point Forced Ranking Scale*) </a:t>
            </a:r>
            <a:endParaRPr lang="en-AU" sz="1200" dirty="0"/>
          </a:p>
        </p:txBody>
      </p:sp>
      <p:pic>
        <p:nvPicPr>
          <p:cNvPr id="3" name="Picture 2"/>
          <p:cNvPicPr>
            <a:picLocks noChangeAspect="1"/>
          </p:cNvPicPr>
          <p:nvPr/>
        </p:nvPicPr>
        <p:blipFill>
          <a:blip r:embed="rId2"/>
          <a:stretch>
            <a:fillRect/>
          </a:stretch>
        </p:blipFill>
        <p:spPr>
          <a:xfrm>
            <a:off x="1547664" y="1940186"/>
            <a:ext cx="5847695" cy="3812631"/>
          </a:xfrm>
          <a:prstGeom prst="rect">
            <a:avLst/>
          </a:prstGeom>
        </p:spPr>
      </p:pic>
    </p:spTree>
    <p:extLst>
      <p:ext uri="{BB962C8B-B14F-4D97-AF65-F5344CB8AC3E}">
        <p14:creationId xmlns:p14="http://schemas.microsoft.com/office/powerpoint/2010/main" val="4029894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SURVEY QUESTION:</a:t>
            </a:r>
          </a:p>
          <a:p>
            <a:r>
              <a:rPr lang="en-AU" dirty="0" smtClean="0"/>
              <a:t>Do you have other relevant capabilities not listed above?*</a:t>
            </a:r>
            <a:endParaRPr lang="en-AU" dirty="0"/>
          </a:p>
        </p:txBody>
      </p:sp>
      <p:sp>
        <p:nvSpPr>
          <p:cNvPr id="5" name="TextBox 4"/>
          <p:cNvSpPr txBox="1"/>
          <p:nvPr/>
        </p:nvSpPr>
        <p:spPr>
          <a:xfrm>
            <a:off x="0" y="6309320"/>
            <a:ext cx="8172400" cy="507831"/>
          </a:xfrm>
          <a:prstGeom prst="rect">
            <a:avLst/>
          </a:prstGeom>
          <a:noFill/>
        </p:spPr>
        <p:txBody>
          <a:bodyPr wrap="square" rtlCol="0">
            <a:spAutoFit/>
          </a:bodyPr>
          <a:lstStyle/>
          <a:p>
            <a:r>
              <a:rPr lang="en-AU" sz="900" b="1" dirty="0" smtClean="0"/>
              <a:t>* i.e. capabilities not listed in the previous question, which listed the following capabilities: a</a:t>
            </a:r>
            <a:r>
              <a:rPr lang="en-AU" sz="900" b="1" dirty="0"/>
              <a:t>) Ability to apply medical knowledge to patient care, b) Communication skills with patients, c) Interpersonal skills that could add value to teams, d) Conscientiousness enabling others to entrust me with tasks, e) Ability to prioritise and manage </a:t>
            </a:r>
            <a:r>
              <a:rPr lang="en-AU" sz="900" b="1" dirty="0" smtClean="0"/>
              <a:t>workload</a:t>
            </a:r>
            <a:endParaRPr lang="en-AU" sz="900" b="1" dirty="0"/>
          </a:p>
        </p:txBody>
      </p:sp>
      <p:sp>
        <p:nvSpPr>
          <p:cNvPr id="6" name="TextBox 5"/>
          <p:cNvSpPr txBox="1"/>
          <p:nvPr/>
        </p:nvSpPr>
        <p:spPr>
          <a:xfrm>
            <a:off x="395536" y="1340768"/>
            <a:ext cx="6879512" cy="307777"/>
          </a:xfrm>
          <a:prstGeom prst="rect">
            <a:avLst/>
          </a:prstGeom>
          <a:noFill/>
        </p:spPr>
        <p:txBody>
          <a:bodyPr wrap="none" rtlCol="0">
            <a:spAutoFit/>
          </a:bodyPr>
          <a:lstStyle/>
          <a:p>
            <a:r>
              <a:rPr lang="en-AU" sz="1400" b="1" dirty="0" smtClean="0"/>
              <a:t>THEMES FROM SURVEY TEXT ANSWERS REGARDING RELEVANT CAPABILITIES FOR INTERNS</a:t>
            </a:r>
            <a:endParaRPr lang="en-AU" sz="1400" b="1" dirty="0"/>
          </a:p>
        </p:txBody>
      </p:sp>
      <p:sp>
        <p:nvSpPr>
          <p:cNvPr id="2" name="Slide Number Placeholder 1"/>
          <p:cNvSpPr>
            <a:spLocks noGrp="1"/>
          </p:cNvSpPr>
          <p:nvPr>
            <p:ph type="sldNum" sz="quarter" idx="12"/>
          </p:nvPr>
        </p:nvSpPr>
        <p:spPr/>
        <p:txBody>
          <a:bodyPr/>
          <a:lstStyle/>
          <a:p>
            <a:fld id="{9A85A96F-A088-4DAD-9BF0-9491AAE55361}" type="slidenum">
              <a:rPr lang="en-AU" smtClean="0"/>
              <a:t>13</a:t>
            </a:fld>
            <a:endParaRPr lang="en-AU"/>
          </a:p>
        </p:txBody>
      </p:sp>
      <p:graphicFrame>
        <p:nvGraphicFramePr>
          <p:cNvPr id="4" name="Table 3"/>
          <p:cNvGraphicFramePr>
            <a:graphicFrameLocks noGrp="1"/>
          </p:cNvGraphicFramePr>
          <p:nvPr>
            <p:extLst/>
          </p:nvPr>
        </p:nvGraphicFramePr>
        <p:xfrm>
          <a:off x="683568" y="1844824"/>
          <a:ext cx="7938172" cy="4094480"/>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gridCol w="5921948">
                  <a:extLst>
                    <a:ext uri="{9D8B030D-6E8A-4147-A177-3AD203B41FA5}">
                      <a16:colId xmlns:a16="http://schemas.microsoft.com/office/drawing/2014/main" val="20001"/>
                    </a:ext>
                  </a:extLst>
                </a:gridCol>
              </a:tblGrid>
              <a:tr h="370840">
                <a:tc>
                  <a:txBody>
                    <a:bodyPr/>
                    <a:lstStyle/>
                    <a:p>
                      <a:r>
                        <a:rPr lang="en-AU" b="0" dirty="0" smtClean="0"/>
                        <a:t>Themes</a:t>
                      </a:r>
                      <a:endParaRPr lang="en-AU" b="0" dirty="0"/>
                    </a:p>
                  </a:txBody>
                  <a:tcPr/>
                </a:tc>
                <a:tc>
                  <a:txBody>
                    <a:bodyPr/>
                    <a:lstStyle/>
                    <a:p>
                      <a:r>
                        <a:rPr lang="en-AU" b="0" dirty="0" smtClean="0"/>
                        <a:t>Examples</a:t>
                      </a:r>
                      <a:endParaRPr lang="en-AU" b="0" dirty="0"/>
                    </a:p>
                  </a:txBody>
                  <a:tcPr/>
                </a:tc>
                <a:extLst>
                  <a:ext uri="{0D108BD9-81ED-4DB2-BD59-A6C34878D82A}">
                    <a16:rowId xmlns:a16="http://schemas.microsoft.com/office/drawing/2014/main" val="10000"/>
                  </a:ext>
                </a:extLst>
              </a:tr>
              <a:tr h="370840">
                <a:tc>
                  <a:txBody>
                    <a:bodyPr/>
                    <a:lstStyle/>
                    <a:p>
                      <a:r>
                        <a:rPr lang="en-AU" b="0" dirty="0" smtClean="0"/>
                        <a:t>Self management</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Resilience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Ability to compartmentalise downfalls and setbacks</a:t>
                      </a:r>
                    </a:p>
                  </a:txBody>
                  <a:tcPr/>
                </a:tc>
                <a:extLst>
                  <a:ext uri="{0D108BD9-81ED-4DB2-BD59-A6C34878D82A}">
                    <a16:rowId xmlns:a16="http://schemas.microsoft.com/office/drawing/2014/main" val="10001"/>
                  </a:ext>
                </a:extLst>
              </a:tr>
              <a:tr h="370840">
                <a:tc>
                  <a:txBody>
                    <a:bodyPr/>
                    <a:lstStyle/>
                    <a:p>
                      <a:r>
                        <a:rPr lang="en-AU" b="0" dirty="0" smtClean="0"/>
                        <a:t>Procedural</a:t>
                      </a:r>
                      <a:endParaRPr lang="en-AU" b="0" baseline="0"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IV cannulation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Advanced life support</a:t>
                      </a:r>
                    </a:p>
                  </a:txBody>
                  <a:tcPr/>
                </a:tc>
                <a:extLst>
                  <a:ext uri="{0D108BD9-81ED-4DB2-BD59-A6C34878D82A}">
                    <a16:rowId xmlns:a16="http://schemas.microsoft.com/office/drawing/2014/main" val="10002"/>
                  </a:ext>
                </a:extLst>
              </a:tr>
              <a:tr h="370840">
                <a:tc>
                  <a:txBody>
                    <a:bodyPr/>
                    <a:lstStyle/>
                    <a:p>
                      <a:r>
                        <a:rPr lang="en-AU" b="0" dirty="0" smtClean="0"/>
                        <a:t>Patient</a:t>
                      </a:r>
                      <a:r>
                        <a:rPr lang="en-AU" b="0" baseline="0" dirty="0" smtClean="0"/>
                        <a:t> centred</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Cross-cultural skills</a:t>
                      </a:r>
                    </a:p>
                  </a:txBody>
                  <a:tcPr/>
                </a:tc>
                <a:extLst>
                  <a:ext uri="{0D108BD9-81ED-4DB2-BD59-A6C34878D82A}">
                    <a16:rowId xmlns:a16="http://schemas.microsoft.com/office/drawing/2014/main" val="10003"/>
                  </a:ext>
                </a:extLst>
              </a:tr>
              <a:tr h="370840">
                <a:tc>
                  <a:txBody>
                    <a:bodyPr/>
                    <a:lstStyle/>
                    <a:p>
                      <a:r>
                        <a:rPr lang="en-AU" b="0" dirty="0" smtClean="0"/>
                        <a:t>Teamwork</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Interpersonal skills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Ability</a:t>
                      </a:r>
                      <a:r>
                        <a:rPr lang="en-AU" b="0" baseline="0" dirty="0" smtClean="0">
                          <a:solidFill>
                            <a:srgbClr val="000000"/>
                          </a:solidFill>
                        </a:rPr>
                        <a:t> to work in</a:t>
                      </a:r>
                      <a:r>
                        <a:rPr lang="en-AU" b="0" dirty="0" smtClean="0">
                          <a:solidFill>
                            <a:srgbClr val="000000"/>
                          </a:solidFill>
                        </a:rPr>
                        <a:t> multi-disciplinary teams</a:t>
                      </a:r>
                    </a:p>
                  </a:txBody>
                  <a:tcPr/>
                </a:tc>
                <a:extLst>
                  <a:ext uri="{0D108BD9-81ED-4DB2-BD59-A6C34878D82A}">
                    <a16:rowId xmlns:a16="http://schemas.microsoft.com/office/drawing/2014/main" val="10004"/>
                  </a:ext>
                </a:extLst>
              </a:tr>
              <a:tr h="370840">
                <a:tc>
                  <a:txBody>
                    <a:bodyPr/>
                    <a:lstStyle/>
                    <a:p>
                      <a:r>
                        <a:rPr lang="en-AU" b="0" dirty="0" smtClean="0"/>
                        <a:t>Hospital</a:t>
                      </a:r>
                      <a:r>
                        <a:rPr lang="en-AU" b="0" baseline="0" dirty="0" smtClean="0"/>
                        <a:t> systems</a:t>
                      </a:r>
                      <a:endParaRPr lang="en-AU" b="0" dirty="0"/>
                    </a:p>
                  </a:txBody>
                  <a:tcPr/>
                </a:tc>
                <a:tc>
                  <a:txBody>
                    <a:bodyPr/>
                    <a:lstStyle/>
                    <a:p>
                      <a:pPr marL="285750" indent="-285750">
                        <a:spcBef>
                          <a:spcPts val="600"/>
                        </a:spcBef>
                        <a:buFont typeface="Arial" panose="020B0604020202020204" pitchFamily="34" charset="0"/>
                        <a:buChar char="•"/>
                      </a:pPr>
                      <a:r>
                        <a:rPr lang="en-AU" b="0" dirty="0" smtClean="0">
                          <a:solidFill>
                            <a:srgbClr val="000000"/>
                          </a:solidFill>
                        </a:rPr>
                        <a:t>Administrative skills</a:t>
                      </a:r>
                    </a:p>
                    <a:p>
                      <a:pPr marL="285750" indent="-285750">
                        <a:spcBef>
                          <a:spcPts val="600"/>
                        </a:spcBef>
                        <a:buFont typeface="Arial" panose="020B0604020202020204" pitchFamily="34" charset="0"/>
                        <a:buChar char="•"/>
                      </a:pPr>
                      <a:r>
                        <a:rPr lang="en-AU" b="0" dirty="0" smtClean="0">
                          <a:solidFill>
                            <a:srgbClr val="000000"/>
                          </a:solidFill>
                        </a:rPr>
                        <a:t>Hospital software, systems and processes</a:t>
                      </a:r>
                    </a:p>
                  </a:txBody>
                  <a:tcPr/>
                </a:tc>
                <a:extLst>
                  <a:ext uri="{0D108BD9-81ED-4DB2-BD59-A6C34878D82A}">
                    <a16:rowId xmlns:a16="http://schemas.microsoft.com/office/drawing/2014/main" val="10005"/>
                  </a:ext>
                </a:extLst>
              </a:tr>
              <a:tr h="370840">
                <a:tc>
                  <a:txBody>
                    <a:bodyPr/>
                    <a:lstStyle/>
                    <a:p>
                      <a:r>
                        <a:rPr lang="en-AU" b="0" dirty="0" smtClean="0"/>
                        <a:t>Managerial</a:t>
                      </a:r>
                      <a:endParaRPr lang="en-AU" b="0" dirty="0"/>
                    </a:p>
                  </a:txBody>
                  <a:tcPr/>
                </a:tc>
                <a:tc>
                  <a:txBody>
                    <a:bodyPr/>
                    <a:lstStyle/>
                    <a:p>
                      <a:pPr marL="285750" indent="-285750">
                        <a:spcBef>
                          <a:spcPts val="600"/>
                        </a:spcBef>
                        <a:buFont typeface="Arial" panose="020B0604020202020204" pitchFamily="34" charset="0"/>
                        <a:buChar char="•"/>
                      </a:pPr>
                      <a:r>
                        <a:rPr lang="en-AU" b="0" dirty="0" smtClean="0">
                          <a:solidFill>
                            <a:srgbClr val="000000"/>
                          </a:solidFill>
                        </a:rPr>
                        <a:t>Crisis management </a:t>
                      </a:r>
                    </a:p>
                    <a:p>
                      <a:pPr marL="285750" indent="-285750">
                        <a:spcBef>
                          <a:spcPts val="600"/>
                        </a:spcBef>
                        <a:buFont typeface="Arial" panose="020B0604020202020204" pitchFamily="34" charset="0"/>
                        <a:buChar char="•"/>
                      </a:pPr>
                      <a:r>
                        <a:rPr lang="en-AU" b="0" dirty="0" smtClean="0">
                          <a:solidFill>
                            <a:srgbClr val="000000"/>
                          </a:solidFill>
                        </a:rPr>
                        <a:t>Contributions to quality improvement</a:t>
                      </a:r>
                      <a:endParaRPr lang="en-AU" b="0"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618545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fontScale="92500" lnSpcReduction="20000"/>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SURVEY QUESTION:</a:t>
            </a:r>
          </a:p>
          <a:p>
            <a:r>
              <a:rPr lang="en-AU" dirty="0" smtClean="0"/>
              <a:t>Which </a:t>
            </a:r>
            <a:r>
              <a:rPr lang="en-AU" dirty="0"/>
              <a:t>of the following factors most contributed to your satisfaction when you transitioned from medical school to internship</a:t>
            </a:r>
            <a:r>
              <a:rPr lang="en-AU" dirty="0" smtClean="0"/>
              <a:t>?* </a:t>
            </a:r>
          </a:p>
        </p:txBody>
      </p:sp>
      <p:sp>
        <p:nvSpPr>
          <p:cNvPr id="10" name="TextBox 9"/>
          <p:cNvSpPr txBox="1"/>
          <p:nvPr/>
        </p:nvSpPr>
        <p:spPr>
          <a:xfrm>
            <a:off x="251520" y="1237274"/>
            <a:ext cx="6780639" cy="307777"/>
          </a:xfrm>
          <a:prstGeom prst="rect">
            <a:avLst/>
          </a:prstGeom>
          <a:noFill/>
        </p:spPr>
        <p:txBody>
          <a:bodyPr wrap="none" rtlCol="0">
            <a:spAutoFit/>
          </a:bodyPr>
          <a:lstStyle/>
          <a:p>
            <a:r>
              <a:rPr lang="en-AU" sz="1400" b="1" dirty="0" smtClean="0"/>
              <a:t>SOURCES OF SATISFACTION IN THE TRANSITION TO INTERNSHIP FROM MEDICAL SCHOOL</a:t>
            </a:r>
            <a:endParaRPr lang="en-AU" sz="1400" b="1" dirty="0"/>
          </a:p>
        </p:txBody>
      </p:sp>
      <p:sp>
        <p:nvSpPr>
          <p:cNvPr id="2" name="Slide Number Placeholder 1"/>
          <p:cNvSpPr>
            <a:spLocks noGrp="1"/>
          </p:cNvSpPr>
          <p:nvPr>
            <p:ph type="sldNum" sz="quarter" idx="12"/>
          </p:nvPr>
        </p:nvSpPr>
        <p:spPr/>
        <p:txBody>
          <a:bodyPr/>
          <a:lstStyle/>
          <a:p>
            <a:fld id="{9A85A96F-A088-4DAD-9BF0-9491AAE55361}" type="slidenum">
              <a:rPr lang="en-AU" smtClean="0"/>
              <a:t>14</a:t>
            </a:fld>
            <a:endParaRPr lang="en-AU"/>
          </a:p>
        </p:txBody>
      </p:sp>
      <p:sp>
        <p:nvSpPr>
          <p:cNvPr id="15" name="TextBox 14"/>
          <p:cNvSpPr txBox="1"/>
          <p:nvPr/>
        </p:nvSpPr>
        <p:spPr>
          <a:xfrm>
            <a:off x="60934" y="6165304"/>
            <a:ext cx="8183474" cy="646331"/>
          </a:xfrm>
          <a:prstGeom prst="rect">
            <a:avLst/>
          </a:prstGeom>
          <a:noFill/>
        </p:spPr>
        <p:txBody>
          <a:bodyPr wrap="square" rtlCol="0">
            <a:spAutoFit/>
          </a:bodyPr>
          <a:lstStyle/>
          <a:p>
            <a:r>
              <a:rPr lang="en-AU" sz="900" b="1" dirty="0" smtClean="0"/>
              <a:t>*Text of the question as follows: </a:t>
            </a:r>
            <a:r>
              <a:rPr lang="en-AU" sz="900" b="1" dirty="0"/>
              <a:t>Which of the following factors most contributed to your satisfaction when you transitioned from medical school </a:t>
            </a:r>
            <a:r>
              <a:rPr lang="en-AU" sz="900" b="1" dirty="0" smtClean="0"/>
              <a:t>to internship</a:t>
            </a:r>
            <a:r>
              <a:rPr lang="en-AU" sz="900" b="1" dirty="0"/>
              <a:t>? Please rank the following options from 1 most satisfying to 5 least </a:t>
            </a:r>
            <a:r>
              <a:rPr lang="en-AU" sz="900" b="1" dirty="0" smtClean="0"/>
              <a:t>satisfying: a) Interacting with and helping patients, b) Working with colleagues, c) Acquiring additional medical knowledge and skills, d) Starting to build a career in medicine, e) Having more financial freedom</a:t>
            </a:r>
          </a:p>
          <a:p>
            <a:r>
              <a:rPr lang="en-AU" sz="900" b="1" dirty="0"/>
              <a:t>Note: percentages may not sum to 100% due to </a:t>
            </a:r>
            <a:r>
              <a:rPr lang="en-AU" sz="900" b="1" dirty="0" smtClean="0"/>
              <a:t>rounding</a:t>
            </a:r>
            <a:endParaRPr lang="en-AU" sz="900" b="1" dirty="0"/>
          </a:p>
        </p:txBody>
      </p:sp>
      <p:sp>
        <p:nvSpPr>
          <p:cNvPr id="7" name="TextBox 6"/>
          <p:cNvSpPr txBox="1"/>
          <p:nvPr/>
        </p:nvSpPr>
        <p:spPr>
          <a:xfrm>
            <a:off x="251520" y="1423809"/>
            <a:ext cx="6165470" cy="276999"/>
          </a:xfrm>
          <a:prstGeom prst="rect">
            <a:avLst/>
          </a:prstGeom>
          <a:noFill/>
        </p:spPr>
        <p:txBody>
          <a:bodyPr wrap="none" rtlCol="0">
            <a:spAutoFit/>
          </a:bodyPr>
          <a:lstStyle/>
          <a:p>
            <a:r>
              <a:rPr lang="en-AU" sz="1200" dirty="0" smtClean="0"/>
              <a:t>(Percentage of Respondents Nominating  as First Option  on a Five Point Forced Ranking Scale*) </a:t>
            </a:r>
            <a:endParaRPr lang="en-AU" sz="1200" dirty="0"/>
          </a:p>
        </p:txBody>
      </p:sp>
      <p:pic>
        <p:nvPicPr>
          <p:cNvPr id="3" name="Picture 2"/>
          <p:cNvPicPr>
            <a:picLocks noChangeAspect="1"/>
          </p:cNvPicPr>
          <p:nvPr/>
        </p:nvPicPr>
        <p:blipFill>
          <a:blip r:embed="rId2"/>
          <a:stretch>
            <a:fillRect/>
          </a:stretch>
        </p:blipFill>
        <p:spPr>
          <a:xfrm>
            <a:off x="1403648" y="1886345"/>
            <a:ext cx="5958840" cy="3977640"/>
          </a:xfrm>
          <a:prstGeom prst="rect">
            <a:avLst/>
          </a:prstGeom>
        </p:spPr>
      </p:pic>
    </p:spTree>
    <p:extLst>
      <p:ext uri="{BB962C8B-B14F-4D97-AF65-F5344CB8AC3E}">
        <p14:creationId xmlns:p14="http://schemas.microsoft.com/office/powerpoint/2010/main" val="2867658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a:t>SURVEY </a:t>
            </a:r>
            <a:r>
              <a:rPr lang="en-AU" dirty="0" smtClean="0"/>
              <a:t>QUESTION: Were there other factors not </a:t>
            </a:r>
            <a:r>
              <a:rPr lang="en-AU" dirty="0"/>
              <a:t>listed above?*</a:t>
            </a:r>
          </a:p>
        </p:txBody>
      </p:sp>
      <p:sp>
        <p:nvSpPr>
          <p:cNvPr id="5" name="TextBox 4"/>
          <p:cNvSpPr txBox="1"/>
          <p:nvPr/>
        </p:nvSpPr>
        <p:spPr>
          <a:xfrm>
            <a:off x="24964" y="6444044"/>
            <a:ext cx="8003420" cy="369332"/>
          </a:xfrm>
          <a:prstGeom prst="rect">
            <a:avLst/>
          </a:prstGeom>
          <a:noFill/>
        </p:spPr>
        <p:txBody>
          <a:bodyPr wrap="square" rtlCol="0">
            <a:spAutoFit/>
          </a:bodyPr>
          <a:lstStyle/>
          <a:p>
            <a:r>
              <a:rPr lang="en-AU" sz="900" b="1" dirty="0"/>
              <a:t>* </a:t>
            </a:r>
            <a:r>
              <a:rPr lang="en-AU" sz="900" b="1" dirty="0" smtClean="0"/>
              <a:t>i.e. other factors than those raised in the previous question, which listed the following factors: </a:t>
            </a:r>
            <a:r>
              <a:rPr lang="en-AU" sz="900" b="1" dirty="0"/>
              <a:t>a) Interacting with and helping patients, b) Working with colleagues, c) Acquiring additional medical knowledge and skills, d) Starting to build a career in medicine, e) Having more financial </a:t>
            </a:r>
            <a:r>
              <a:rPr lang="en-AU" sz="900" b="1" dirty="0" smtClean="0"/>
              <a:t>freedom</a:t>
            </a:r>
            <a:endParaRPr lang="en-AU" sz="900" b="1" dirty="0"/>
          </a:p>
        </p:txBody>
      </p:sp>
      <p:sp>
        <p:nvSpPr>
          <p:cNvPr id="6" name="TextBox 5"/>
          <p:cNvSpPr txBox="1"/>
          <p:nvPr/>
        </p:nvSpPr>
        <p:spPr>
          <a:xfrm>
            <a:off x="395536" y="1340768"/>
            <a:ext cx="7120732" cy="307777"/>
          </a:xfrm>
          <a:prstGeom prst="rect">
            <a:avLst/>
          </a:prstGeom>
          <a:noFill/>
        </p:spPr>
        <p:txBody>
          <a:bodyPr wrap="none" rtlCol="0">
            <a:spAutoFit/>
          </a:bodyPr>
          <a:lstStyle/>
          <a:p>
            <a:r>
              <a:rPr lang="en-AU" sz="1400" b="1" dirty="0" smtClean="0"/>
              <a:t>THEMES FROM SURVEY TEXT ANSWERS REGARDING SOURCES OF SATISFACTION FOR INTERNS</a:t>
            </a:r>
            <a:endParaRPr lang="en-AU" sz="1400" b="1" dirty="0"/>
          </a:p>
        </p:txBody>
      </p:sp>
      <p:sp>
        <p:nvSpPr>
          <p:cNvPr id="2" name="Slide Number Placeholder 1"/>
          <p:cNvSpPr>
            <a:spLocks noGrp="1"/>
          </p:cNvSpPr>
          <p:nvPr>
            <p:ph type="sldNum" sz="quarter" idx="12"/>
          </p:nvPr>
        </p:nvSpPr>
        <p:spPr/>
        <p:txBody>
          <a:bodyPr/>
          <a:lstStyle/>
          <a:p>
            <a:fld id="{9A85A96F-A088-4DAD-9BF0-9491AAE55361}" type="slidenum">
              <a:rPr lang="en-AU" smtClean="0"/>
              <a:t>15</a:t>
            </a:fld>
            <a:endParaRPr lang="en-AU"/>
          </a:p>
        </p:txBody>
      </p:sp>
      <p:graphicFrame>
        <p:nvGraphicFramePr>
          <p:cNvPr id="4" name="Table 3"/>
          <p:cNvGraphicFramePr>
            <a:graphicFrameLocks noGrp="1"/>
          </p:cNvGraphicFramePr>
          <p:nvPr>
            <p:extLst>
              <p:ext uri="{D42A27DB-BD31-4B8C-83A1-F6EECF244321}">
                <p14:modId xmlns:p14="http://schemas.microsoft.com/office/powerpoint/2010/main" val="3030594521"/>
              </p:ext>
            </p:extLst>
          </p:nvPr>
        </p:nvGraphicFramePr>
        <p:xfrm>
          <a:off x="683568" y="1844824"/>
          <a:ext cx="7938172" cy="2936240"/>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gridCol w="5921948">
                  <a:extLst>
                    <a:ext uri="{9D8B030D-6E8A-4147-A177-3AD203B41FA5}">
                      <a16:colId xmlns:a16="http://schemas.microsoft.com/office/drawing/2014/main" val="20001"/>
                    </a:ext>
                  </a:extLst>
                </a:gridCol>
              </a:tblGrid>
              <a:tr h="370840">
                <a:tc>
                  <a:txBody>
                    <a:bodyPr/>
                    <a:lstStyle/>
                    <a:p>
                      <a:r>
                        <a:rPr lang="en-AU" b="0" dirty="0" smtClean="0"/>
                        <a:t>Themes</a:t>
                      </a:r>
                      <a:endParaRPr lang="en-AU" b="0" dirty="0"/>
                    </a:p>
                  </a:txBody>
                  <a:tcPr/>
                </a:tc>
                <a:tc>
                  <a:txBody>
                    <a:bodyPr/>
                    <a:lstStyle/>
                    <a:p>
                      <a:r>
                        <a:rPr lang="en-AU" b="0" dirty="0" smtClean="0"/>
                        <a:t>Examples</a:t>
                      </a:r>
                      <a:endParaRPr lang="en-AU" b="0" dirty="0"/>
                    </a:p>
                  </a:txBody>
                  <a:tcPr/>
                </a:tc>
                <a:extLst>
                  <a:ext uri="{0D108BD9-81ED-4DB2-BD59-A6C34878D82A}">
                    <a16:rowId xmlns:a16="http://schemas.microsoft.com/office/drawing/2014/main" val="10000"/>
                  </a:ext>
                </a:extLst>
              </a:tr>
              <a:tr h="370840">
                <a:tc>
                  <a:txBody>
                    <a:bodyPr/>
                    <a:lstStyle/>
                    <a:p>
                      <a:r>
                        <a:rPr lang="en-AU" b="0" dirty="0" smtClean="0"/>
                        <a:t>Applying knowledge</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Putting learned skills into clinical practice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Independence to develop clinical decision making </a:t>
                      </a:r>
                    </a:p>
                  </a:txBody>
                  <a:tcPr/>
                </a:tc>
                <a:extLst>
                  <a:ext uri="{0D108BD9-81ED-4DB2-BD59-A6C34878D82A}">
                    <a16:rowId xmlns:a16="http://schemas.microsoft.com/office/drawing/2014/main" val="10001"/>
                  </a:ext>
                </a:extLst>
              </a:tr>
              <a:tr h="370840">
                <a:tc>
                  <a:txBody>
                    <a:bodyPr/>
                    <a:lstStyle/>
                    <a:p>
                      <a:r>
                        <a:rPr lang="en-AU" b="0" dirty="0" smtClean="0"/>
                        <a:t>Teamwork</a:t>
                      </a:r>
                      <a:endParaRPr lang="en-AU" b="0" baseline="0"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Feeling useful and valued as part of a team</a:t>
                      </a:r>
                    </a:p>
                  </a:txBody>
                  <a:tcPr/>
                </a:tc>
                <a:extLst>
                  <a:ext uri="{0D108BD9-81ED-4DB2-BD59-A6C34878D82A}">
                    <a16:rowId xmlns:a16="http://schemas.microsoft.com/office/drawing/2014/main" val="10002"/>
                  </a:ext>
                </a:extLst>
              </a:tr>
              <a:tr h="370840">
                <a:tc>
                  <a:txBody>
                    <a:bodyPr/>
                    <a:lstStyle/>
                    <a:p>
                      <a:r>
                        <a:rPr lang="en-AU" b="0" dirty="0" smtClean="0"/>
                        <a:t>Focus on work</a:t>
                      </a:r>
                      <a:endParaRPr lang="en-AU" b="0" baseline="0" dirty="0" smtClean="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Only having to concentrate on one job</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Not being required to study on a constant basis </a:t>
                      </a:r>
                    </a:p>
                  </a:txBody>
                  <a:tcPr/>
                </a:tc>
                <a:extLst>
                  <a:ext uri="{0D108BD9-81ED-4DB2-BD59-A6C34878D82A}">
                    <a16:rowId xmlns:a16="http://schemas.microsoft.com/office/drawing/2014/main" val="10003"/>
                  </a:ext>
                </a:extLst>
              </a:tr>
              <a:tr h="370840">
                <a:tc>
                  <a:txBody>
                    <a:bodyPr/>
                    <a:lstStyle/>
                    <a:p>
                      <a:r>
                        <a:rPr lang="en-AU" b="0" dirty="0" smtClean="0"/>
                        <a:t>Responsibility</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An </a:t>
                      </a:r>
                      <a:r>
                        <a:rPr lang="en-AU" sz="1800" b="0" kern="1200" dirty="0" smtClean="0">
                          <a:solidFill>
                            <a:srgbClr val="000000"/>
                          </a:solidFill>
                          <a:latin typeface="+mn-lt"/>
                          <a:ea typeface="+mn-ea"/>
                          <a:cs typeface="+mn-cs"/>
                        </a:rPr>
                        <a:t>ability to solve patient problems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Being responsible for other people, and for one’s own actions</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41223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051720" y="-1"/>
            <a:ext cx="7092280"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SURVEY </a:t>
            </a:r>
            <a:r>
              <a:rPr lang="en-AU" dirty="0"/>
              <a:t>QUESTION: Which of the following factors proved most challenging when you transitioned from medical school to </a:t>
            </a:r>
            <a:r>
              <a:rPr lang="en-AU" dirty="0" smtClean="0"/>
              <a:t>internship?* </a:t>
            </a:r>
            <a:endParaRPr lang="en-AU" dirty="0"/>
          </a:p>
        </p:txBody>
      </p:sp>
      <p:sp>
        <p:nvSpPr>
          <p:cNvPr id="7" name="TextBox 6"/>
          <p:cNvSpPr txBox="1"/>
          <p:nvPr/>
        </p:nvSpPr>
        <p:spPr>
          <a:xfrm>
            <a:off x="461774" y="1321023"/>
            <a:ext cx="4107919" cy="307777"/>
          </a:xfrm>
          <a:prstGeom prst="rect">
            <a:avLst/>
          </a:prstGeom>
          <a:noFill/>
        </p:spPr>
        <p:txBody>
          <a:bodyPr wrap="none" rtlCol="0">
            <a:spAutoFit/>
          </a:bodyPr>
          <a:lstStyle/>
          <a:p>
            <a:r>
              <a:rPr lang="en-AU" sz="1400" b="1" dirty="0" smtClean="0"/>
              <a:t>ISSUES WHICH RESPONDENTS FOUND CHALLENGING</a:t>
            </a:r>
            <a:endParaRPr lang="en-AU" sz="1400" b="1" dirty="0"/>
          </a:p>
        </p:txBody>
      </p:sp>
      <p:sp>
        <p:nvSpPr>
          <p:cNvPr id="10" name="TextBox 9"/>
          <p:cNvSpPr txBox="1"/>
          <p:nvPr/>
        </p:nvSpPr>
        <p:spPr>
          <a:xfrm>
            <a:off x="443114" y="1537047"/>
            <a:ext cx="7163628" cy="307777"/>
          </a:xfrm>
          <a:prstGeom prst="rect">
            <a:avLst/>
          </a:prstGeom>
          <a:noFill/>
        </p:spPr>
        <p:txBody>
          <a:bodyPr wrap="none" rtlCol="0">
            <a:spAutoFit/>
          </a:bodyPr>
          <a:lstStyle/>
          <a:p>
            <a:r>
              <a:rPr lang="en-AU" sz="1400" dirty="0" smtClean="0"/>
              <a:t>(Percentage of Respondents Nominating  as First Option  on a Five Point Forced Ranking Scale*) </a:t>
            </a:r>
            <a:endParaRPr lang="en-AU" sz="1400" dirty="0"/>
          </a:p>
        </p:txBody>
      </p:sp>
      <p:sp>
        <p:nvSpPr>
          <p:cNvPr id="11" name="TextBox 10"/>
          <p:cNvSpPr txBox="1"/>
          <p:nvPr/>
        </p:nvSpPr>
        <p:spPr>
          <a:xfrm>
            <a:off x="60934" y="6237312"/>
            <a:ext cx="8255482" cy="646331"/>
          </a:xfrm>
          <a:prstGeom prst="rect">
            <a:avLst/>
          </a:prstGeom>
          <a:noFill/>
        </p:spPr>
        <p:txBody>
          <a:bodyPr wrap="square" rtlCol="0">
            <a:spAutoFit/>
          </a:bodyPr>
          <a:lstStyle/>
          <a:p>
            <a:r>
              <a:rPr lang="en-AU" sz="900" b="1" dirty="0" smtClean="0"/>
              <a:t>* Text of the question as follows: Which of the following factors proved most challenging when </a:t>
            </a:r>
            <a:r>
              <a:rPr lang="en-AU" sz="900" b="1" dirty="0"/>
              <a:t>y</a:t>
            </a:r>
            <a:r>
              <a:rPr lang="en-AU" sz="900" b="1" dirty="0" smtClean="0"/>
              <a:t>ou transitioned from medical school to internship? Please rank the following options from 1 most challenging to 5 least challenging: a) Understanding what was required of me as an intern b) Using hospital administrative and IT systems c) Coming to terms with workplace personalities and politics d) Dealing with responsibility for patient health e) Maintaining work-life balance</a:t>
            </a:r>
          </a:p>
          <a:p>
            <a:r>
              <a:rPr lang="en-AU" sz="900" b="1" dirty="0"/>
              <a:t>Note: percentages may not sum to 100% due to </a:t>
            </a:r>
            <a:r>
              <a:rPr lang="en-AU" sz="900" b="1" dirty="0" smtClean="0"/>
              <a:t>rounding</a:t>
            </a:r>
            <a:endParaRPr lang="en-AU" sz="900" b="1" dirty="0"/>
          </a:p>
        </p:txBody>
      </p:sp>
      <p:sp>
        <p:nvSpPr>
          <p:cNvPr id="2" name="Slide Number Placeholder 1"/>
          <p:cNvSpPr>
            <a:spLocks noGrp="1"/>
          </p:cNvSpPr>
          <p:nvPr>
            <p:ph type="sldNum" sz="quarter" idx="12"/>
          </p:nvPr>
        </p:nvSpPr>
        <p:spPr/>
        <p:txBody>
          <a:bodyPr/>
          <a:lstStyle/>
          <a:p>
            <a:fld id="{9A85A96F-A088-4DAD-9BF0-9491AAE55361}" type="slidenum">
              <a:rPr lang="en-AU" smtClean="0"/>
              <a:t>16</a:t>
            </a:fld>
            <a:endParaRPr lang="en-AU"/>
          </a:p>
        </p:txBody>
      </p:sp>
      <p:pic>
        <p:nvPicPr>
          <p:cNvPr id="3" name="Picture 2"/>
          <p:cNvPicPr>
            <a:picLocks noChangeAspect="1"/>
          </p:cNvPicPr>
          <p:nvPr/>
        </p:nvPicPr>
        <p:blipFill>
          <a:blip r:embed="rId2"/>
          <a:stretch>
            <a:fillRect/>
          </a:stretch>
        </p:blipFill>
        <p:spPr>
          <a:xfrm>
            <a:off x="1619672" y="2060848"/>
            <a:ext cx="5472608" cy="4057920"/>
          </a:xfrm>
          <a:prstGeom prst="rect">
            <a:avLst/>
          </a:prstGeom>
        </p:spPr>
      </p:pic>
    </p:spTree>
    <p:extLst>
      <p:ext uri="{BB962C8B-B14F-4D97-AF65-F5344CB8AC3E}">
        <p14:creationId xmlns:p14="http://schemas.microsoft.com/office/powerpoint/2010/main" val="3464577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a:t>SURVEY QUESTION: Were there other factors not listed above?*</a:t>
            </a:r>
          </a:p>
        </p:txBody>
      </p:sp>
      <p:sp>
        <p:nvSpPr>
          <p:cNvPr id="6" name="TextBox 5"/>
          <p:cNvSpPr txBox="1"/>
          <p:nvPr/>
        </p:nvSpPr>
        <p:spPr>
          <a:xfrm>
            <a:off x="395536" y="1196752"/>
            <a:ext cx="8016682" cy="307777"/>
          </a:xfrm>
          <a:prstGeom prst="rect">
            <a:avLst/>
          </a:prstGeom>
          <a:noFill/>
        </p:spPr>
        <p:txBody>
          <a:bodyPr wrap="none" rtlCol="0">
            <a:spAutoFit/>
          </a:bodyPr>
          <a:lstStyle/>
          <a:p>
            <a:r>
              <a:rPr lang="en-AU" sz="1400" b="1" dirty="0" smtClean="0"/>
              <a:t>THEMES FROM SURVEY TEXT ANSWERS REGARDING CHALLENGES IN TRANSITIONING TO INTERNSHIP</a:t>
            </a:r>
            <a:endParaRPr lang="en-AU" sz="1400" b="1" dirty="0"/>
          </a:p>
        </p:txBody>
      </p:sp>
      <p:sp>
        <p:nvSpPr>
          <p:cNvPr id="2" name="Slide Number Placeholder 1"/>
          <p:cNvSpPr>
            <a:spLocks noGrp="1"/>
          </p:cNvSpPr>
          <p:nvPr>
            <p:ph type="sldNum" sz="quarter" idx="12"/>
          </p:nvPr>
        </p:nvSpPr>
        <p:spPr/>
        <p:txBody>
          <a:bodyPr/>
          <a:lstStyle/>
          <a:p>
            <a:fld id="{9A85A96F-A088-4DAD-9BF0-9491AAE55361}" type="slidenum">
              <a:rPr lang="en-AU" smtClean="0"/>
              <a:t>17</a:t>
            </a:fld>
            <a:endParaRPr lang="en-AU"/>
          </a:p>
        </p:txBody>
      </p:sp>
      <p:graphicFrame>
        <p:nvGraphicFramePr>
          <p:cNvPr id="4" name="Table 3"/>
          <p:cNvGraphicFramePr>
            <a:graphicFrameLocks noGrp="1"/>
          </p:cNvGraphicFramePr>
          <p:nvPr>
            <p:extLst>
              <p:ext uri="{D42A27DB-BD31-4B8C-83A1-F6EECF244321}">
                <p14:modId xmlns:p14="http://schemas.microsoft.com/office/powerpoint/2010/main" val="3627992482"/>
              </p:ext>
            </p:extLst>
          </p:nvPr>
        </p:nvGraphicFramePr>
        <p:xfrm>
          <a:off x="683568" y="1685384"/>
          <a:ext cx="7938172" cy="4119880"/>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gridCol w="5921948">
                  <a:extLst>
                    <a:ext uri="{9D8B030D-6E8A-4147-A177-3AD203B41FA5}">
                      <a16:colId xmlns:a16="http://schemas.microsoft.com/office/drawing/2014/main" val="20001"/>
                    </a:ext>
                  </a:extLst>
                </a:gridCol>
              </a:tblGrid>
              <a:tr h="370840">
                <a:tc>
                  <a:txBody>
                    <a:bodyPr/>
                    <a:lstStyle/>
                    <a:p>
                      <a:r>
                        <a:rPr lang="en-AU" b="0" dirty="0" smtClean="0"/>
                        <a:t>Themes</a:t>
                      </a:r>
                      <a:endParaRPr lang="en-AU" b="0" dirty="0"/>
                    </a:p>
                  </a:txBody>
                  <a:tcPr/>
                </a:tc>
                <a:tc>
                  <a:txBody>
                    <a:bodyPr/>
                    <a:lstStyle/>
                    <a:p>
                      <a:r>
                        <a:rPr lang="en-AU" b="0" dirty="0" smtClean="0"/>
                        <a:t>Examples</a:t>
                      </a:r>
                      <a:endParaRPr lang="en-AU" b="0" dirty="0"/>
                    </a:p>
                  </a:txBody>
                  <a:tcPr/>
                </a:tc>
                <a:extLst>
                  <a:ext uri="{0D108BD9-81ED-4DB2-BD59-A6C34878D82A}">
                    <a16:rowId xmlns:a16="http://schemas.microsoft.com/office/drawing/2014/main" val="10000"/>
                  </a:ext>
                </a:extLst>
              </a:tr>
              <a:tr h="370840">
                <a:tc>
                  <a:txBody>
                    <a:bodyPr/>
                    <a:lstStyle/>
                    <a:p>
                      <a:r>
                        <a:rPr lang="en-AU" b="0" dirty="0" smtClean="0"/>
                        <a:t>Patient responsibility</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Dealing with additional responsibilities out of hours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Managing patient</a:t>
                      </a:r>
                      <a:r>
                        <a:rPr lang="en-AU" b="0" baseline="0" dirty="0" smtClean="0">
                          <a:solidFill>
                            <a:srgbClr val="000000"/>
                          </a:solidFill>
                        </a:rPr>
                        <a:t> risk</a:t>
                      </a:r>
                      <a:endParaRPr lang="en-AU" b="0" dirty="0" smtClean="0">
                        <a:solidFill>
                          <a:srgbClr val="000000"/>
                        </a:solidFill>
                      </a:endParaRPr>
                    </a:p>
                  </a:txBody>
                  <a:tcPr/>
                </a:tc>
                <a:extLst>
                  <a:ext uri="{0D108BD9-81ED-4DB2-BD59-A6C34878D82A}">
                    <a16:rowId xmlns:a16="http://schemas.microsoft.com/office/drawing/2014/main" val="10001"/>
                  </a:ext>
                </a:extLst>
              </a:tr>
              <a:tr h="370840">
                <a:tc>
                  <a:txBody>
                    <a:bodyPr/>
                    <a:lstStyle/>
                    <a:p>
                      <a:r>
                        <a:rPr lang="en-AU" b="0" dirty="0" smtClean="0"/>
                        <a:t>Workplace</a:t>
                      </a:r>
                      <a:r>
                        <a:rPr lang="en-AU" b="0" baseline="0" dirty="0" smtClean="0"/>
                        <a:t> issues</a:t>
                      </a: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Poor communication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Bullying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Challenging patient encounters</a:t>
                      </a:r>
                      <a:endParaRPr lang="en-AU" sz="1800" b="0" kern="1200" dirty="0">
                        <a:solidFill>
                          <a:srgbClr val="000000"/>
                        </a:solidFill>
                        <a:latin typeface="+mn-lt"/>
                        <a:ea typeface="+mn-ea"/>
                        <a:cs typeface="+mn-cs"/>
                      </a:endParaRPr>
                    </a:p>
                  </a:txBody>
                  <a:tcPr/>
                </a:tc>
                <a:extLst>
                  <a:ext uri="{0D108BD9-81ED-4DB2-BD59-A6C34878D82A}">
                    <a16:rowId xmlns:a16="http://schemas.microsoft.com/office/drawing/2014/main" val="10002"/>
                  </a:ext>
                </a:extLst>
              </a:tr>
              <a:tr h="370840">
                <a:tc>
                  <a:txBody>
                    <a:bodyPr/>
                    <a:lstStyle/>
                    <a:p>
                      <a:pPr>
                        <a:spcBef>
                          <a:spcPts val="600"/>
                        </a:spcBef>
                      </a:pPr>
                      <a:r>
                        <a:rPr lang="en-AU" b="0" dirty="0" smtClean="0">
                          <a:solidFill>
                            <a:srgbClr val="000000"/>
                          </a:solidFill>
                        </a:rPr>
                        <a:t>Management</a:t>
                      </a:r>
                      <a:endParaRPr lang="en-AU" b="0" dirty="0">
                        <a:solidFill>
                          <a:srgbClr val="000000"/>
                        </a:solidFill>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Dealing with logistical difficulties,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Knowing how to get things done</a:t>
                      </a:r>
                      <a:endParaRPr lang="en-AU" sz="1800" b="0" kern="1200" dirty="0">
                        <a:solidFill>
                          <a:srgbClr val="000000"/>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AU" b="0" dirty="0" smtClean="0"/>
                        <a:t>Lifestyle</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Learning to ‘switch off’</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Inflexible rosters</a:t>
                      </a:r>
                    </a:p>
                  </a:txBody>
                  <a:tcPr/>
                </a:tc>
                <a:extLst>
                  <a:ext uri="{0D108BD9-81ED-4DB2-BD59-A6C34878D82A}">
                    <a16:rowId xmlns:a16="http://schemas.microsoft.com/office/drawing/2014/main" val="10004"/>
                  </a:ext>
                </a:extLst>
              </a:tr>
              <a:tr h="370840">
                <a:tc>
                  <a:txBody>
                    <a:bodyPr/>
                    <a:lstStyle/>
                    <a:p>
                      <a:r>
                        <a:rPr lang="en-AU" b="0" dirty="0" smtClean="0"/>
                        <a:t>Lack of opportunity</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Limited opportunities to gain skills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kern="1200" dirty="0" smtClean="0">
                          <a:solidFill>
                            <a:srgbClr val="000000"/>
                          </a:solidFill>
                          <a:latin typeface="+mn-lt"/>
                          <a:ea typeface="+mn-ea"/>
                          <a:cs typeface="+mn-cs"/>
                        </a:rPr>
                        <a:t>Requirements to complete large amounts of administrative work</a:t>
                      </a:r>
                      <a:endParaRPr lang="en-AU" sz="1800" b="0" kern="1200" dirty="0">
                        <a:solidFill>
                          <a:srgbClr val="000000"/>
                        </a:solidFill>
                        <a:latin typeface="+mn-lt"/>
                        <a:ea typeface="+mn-ea"/>
                        <a:cs typeface="+mn-cs"/>
                      </a:endParaRPr>
                    </a:p>
                  </a:txBody>
                  <a:tcPr/>
                </a:tc>
                <a:extLst>
                  <a:ext uri="{0D108BD9-81ED-4DB2-BD59-A6C34878D82A}">
                    <a16:rowId xmlns:a16="http://schemas.microsoft.com/office/drawing/2014/main" val="10005"/>
                  </a:ext>
                </a:extLst>
              </a:tr>
            </a:tbl>
          </a:graphicData>
        </a:graphic>
      </p:graphicFrame>
      <p:sp>
        <p:nvSpPr>
          <p:cNvPr id="7" name="TextBox 6"/>
          <p:cNvSpPr txBox="1"/>
          <p:nvPr/>
        </p:nvSpPr>
        <p:spPr>
          <a:xfrm>
            <a:off x="60934" y="6305545"/>
            <a:ext cx="8183474" cy="507831"/>
          </a:xfrm>
          <a:prstGeom prst="rect">
            <a:avLst/>
          </a:prstGeom>
          <a:noFill/>
        </p:spPr>
        <p:txBody>
          <a:bodyPr wrap="square" rtlCol="0">
            <a:spAutoFit/>
          </a:bodyPr>
          <a:lstStyle/>
          <a:p>
            <a:r>
              <a:rPr lang="en-AU" sz="900" b="1" dirty="0"/>
              <a:t>* i.e. other factors than those raised in the previous question, </a:t>
            </a:r>
            <a:r>
              <a:rPr lang="en-AU" sz="900" b="1" dirty="0" smtClean="0"/>
              <a:t>which listed the following factors: </a:t>
            </a:r>
            <a:r>
              <a:rPr lang="en-AU" sz="900" b="1" dirty="0"/>
              <a:t>a) Understanding what was required of me as an intern b) Using hospital administrative and IT systems c) Coming to terms with workplace personalities and politics d) Dealing with responsibility for patient health e) </a:t>
            </a:r>
            <a:r>
              <a:rPr lang="en-AU" sz="900" b="1" dirty="0" smtClean="0"/>
              <a:t>Maintaining </a:t>
            </a:r>
            <a:r>
              <a:rPr lang="en-AU" sz="900" b="1" dirty="0"/>
              <a:t>work-life balance</a:t>
            </a:r>
          </a:p>
        </p:txBody>
      </p:sp>
    </p:spTree>
    <p:extLst>
      <p:ext uri="{BB962C8B-B14F-4D97-AF65-F5344CB8AC3E}">
        <p14:creationId xmlns:p14="http://schemas.microsoft.com/office/powerpoint/2010/main" val="9999128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1774" y="1196752"/>
            <a:ext cx="4254242" cy="307777"/>
          </a:xfrm>
          <a:prstGeom prst="rect">
            <a:avLst/>
          </a:prstGeom>
          <a:noFill/>
        </p:spPr>
        <p:txBody>
          <a:bodyPr wrap="none" rtlCol="0">
            <a:spAutoFit/>
          </a:bodyPr>
          <a:lstStyle/>
          <a:p>
            <a:r>
              <a:rPr lang="en-AU" sz="1400" b="1" dirty="0" smtClean="0"/>
              <a:t>PREPAREDNESS FOR SITUATIONS REQUIRING SUPPORT</a:t>
            </a:r>
            <a:endParaRPr lang="en-AU" sz="1400" b="1" dirty="0"/>
          </a:p>
        </p:txBody>
      </p:sp>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a:t> </a:t>
            </a:r>
            <a:r>
              <a:rPr lang="en-AU" dirty="0" smtClean="0"/>
              <a:t>SURVEY QUESTION: </a:t>
            </a:r>
            <a:r>
              <a:rPr lang="en-AU" dirty="0"/>
              <a:t>Reflecting on the following issues that arise in clinical work as an intern, please indicate how prepared you feel you were to</a:t>
            </a:r>
            <a:r>
              <a:rPr lang="en-AU" dirty="0" smtClean="0"/>
              <a:t>:*</a:t>
            </a:r>
            <a:endParaRPr lang="en-AU" dirty="0"/>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43" y="1772816"/>
            <a:ext cx="8062038" cy="4283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467544" y="1412776"/>
            <a:ext cx="6917791" cy="307777"/>
          </a:xfrm>
          <a:prstGeom prst="rect">
            <a:avLst/>
          </a:prstGeom>
          <a:noFill/>
        </p:spPr>
        <p:txBody>
          <a:bodyPr wrap="none" rtlCol="0">
            <a:spAutoFit/>
          </a:bodyPr>
          <a:lstStyle/>
          <a:p>
            <a:r>
              <a:rPr lang="en-AU" sz="1400" dirty="0" smtClean="0"/>
              <a:t>(Percentage of Respondents Indicating Degree of Preparation on a Five Point Likert Scale)* </a:t>
            </a:r>
            <a:endParaRPr lang="en-AU" sz="1400" dirty="0"/>
          </a:p>
        </p:txBody>
      </p:sp>
      <p:sp>
        <p:nvSpPr>
          <p:cNvPr id="7" name="TextBox 6"/>
          <p:cNvSpPr txBox="1"/>
          <p:nvPr/>
        </p:nvSpPr>
        <p:spPr>
          <a:xfrm>
            <a:off x="132942" y="6165304"/>
            <a:ext cx="8111466" cy="646331"/>
          </a:xfrm>
          <a:prstGeom prst="rect">
            <a:avLst/>
          </a:prstGeom>
          <a:noFill/>
        </p:spPr>
        <p:txBody>
          <a:bodyPr wrap="square" rtlCol="0">
            <a:spAutoFit/>
          </a:bodyPr>
          <a:lstStyle/>
          <a:p>
            <a:r>
              <a:rPr lang="en-AU" sz="900" b="1" dirty="0" smtClean="0"/>
              <a:t>* Text of the question as follows: Reflecting on the following issues that arise in clinical work as an intern, please indicate how prepared you feel you were to: a) Seek support about patient clinical status and treatment b) Seek support for psychological distress c) Raise concerns about bullying or harassment d) Raise concerns about patient safety or perceived deficiencies in care e) Raise concerns about colleagues who are distressed or not performing f) Manage relationships with supervisors/ seniors</a:t>
            </a:r>
          </a:p>
        </p:txBody>
      </p:sp>
      <p:sp>
        <p:nvSpPr>
          <p:cNvPr id="2" name="Slide Number Placeholder 1"/>
          <p:cNvSpPr>
            <a:spLocks noGrp="1"/>
          </p:cNvSpPr>
          <p:nvPr>
            <p:ph type="sldNum" sz="quarter" idx="12"/>
          </p:nvPr>
        </p:nvSpPr>
        <p:spPr/>
        <p:txBody>
          <a:bodyPr/>
          <a:lstStyle/>
          <a:p>
            <a:fld id="{9A85A96F-A088-4DAD-9BF0-9491AAE55361}" type="slidenum">
              <a:rPr lang="en-AU" smtClean="0"/>
              <a:t>18</a:t>
            </a:fld>
            <a:endParaRPr lang="en-AU" dirty="0"/>
          </a:p>
        </p:txBody>
      </p:sp>
    </p:spTree>
    <p:extLst>
      <p:ext uri="{BB962C8B-B14F-4D97-AF65-F5344CB8AC3E}">
        <p14:creationId xmlns:p14="http://schemas.microsoft.com/office/powerpoint/2010/main" val="1033922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a:t>SURVEY QUESTION: </a:t>
            </a:r>
            <a:r>
              <a:rPr lang="en-AU" dirty="0" smtClean="0"/>
              <a:t>If you did not feel prepared for one or more of the situations described above, please describe what would have helped you to be more prepared*:</a:t>
            </a:r>
            <a:endParaRPr lang="en-AU" dirty="0"/>
          </a:p>
        </p:txBody>
      </p:sp>
      <p:sp>
        <p:nvSpPr>
          <p:cNvPr id="6" name="TextBox 5"/>
          <p:cNvSpPr txBox="1"/>
          <p:nvPr/>
        </p:nvSpPr>
        <p:spPr>
          <a:xfrm>
            <a:off x="395536" y="1196752"/>
            <a:ext cx="8176662" cy="307777"/>
          </a:xfrm>
          <a:prstGeom prst="rect">
            <a:avLst/>
          </a:prstGeom>
          <a:noFill/>
        </p:spPr>
        <p:txBody>
          <a:bodyPr wrap="none" rtlCol="0">
            <a:spAutoFit/>
          </a:bodyPr>
          <a:lstStyle/>
          <a:p>
            <a:r>
              <a:rPr lang="en-AU" sz="1400" b="1" dirty="0" smtClean="0"/>
              <a:t>THEMES FROM SURVEY TEXT ANSWERS REGARDING </a:t>
            </a:r>
            <a:r>
              <a:rPr lang="en-AU" sz="1400" b="1" dirty="0"/>
              <a:t>PREPAREDNESS FOR SITUATIONS REQUIRING </a:t>
            </a:r>
            <a:r>
              <a:rPr lang="en-AU" sz="1400" b="1" dirty="0" smtClean="0"/>
              <a:t>SUPPORT</a:t>
            </a:r>
            <a:endParaRPr lang="en-AU" sz="1400" b="1" dirty="0"/>
          </a:p>
        </p:txBody>
      </p:sp>
      <p:sp>
        <p:nvSpPr>
          <p:cNvPr id="2" name="Slide Number Placeholder 1"/>
          <p:cNvSpPr>
            <a:spLocks noGrp="1"/>
          </p:cNvSpPr>
          <p:nvPr>
            <p:ph type="sldNum" sz="quarter" idx="12"/>
          </p:nvPr>
        </p:nvSpPr>
        <p:spPr/>
        <p:txBody>
          <a:bodyPr/>
          <a:lstStyle/>
          <a:p>
            <a:fld id="{9A85A96F-A088-4DAD-9BF0-9491AAE55361}" type="slidenum">
              <a:rPr lang="en-AU" smtClean="0"/>
              <a:t>19</a:t>
            </a:fld>
            <a:endParaRPr lang="en-AU"/>
          </a:p>
        </p:txBody>
      </p:sp>
      <p:graphicFrame>
        <p:nvGraphicFramePr>
          <p:cNvPr id="4" name="Table 3"/>
          <p:cNvGraphicFramePr>
            <a:graphicFrameLocks noGrp="1"/>
          </p:cNvGraphicFramePr>
          <p:nvPr>
            <p:extLst>
              <p:ext uri="{D42A27DB-BD31-4B8C-83A1-F6EECF244321}">
                <p14:modId xmlns:p14="http://schemas.microsoft.com/office/powerpoint/2010/main" val="145297087"/>
              </p:ext>
            </p:extLst>
          </p:nvPr>
        </p:nvGraphicFramePr>
        <p:xfrm>
          <a:off x="683568" y="1556792"/>
          <a:ext cx="7938172" cy="4734560"/>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gridCol w="5921948">
                  <a:extLst>
                    <a:ext uri="{9D8B030D-6E8A-4147-A177-3AD203B41FA5}">
                      <a16:colId xmlns:a16="http://schemas.microsoft.com/office/drawing/2014/main" val="20001"/>
                    </a:ext>
                  </a:extLst>
                </a:gridCol>
              </a:tblGrid>
              <a:tr h="370840">
                <a:tc>
                  <a:txBody>
                    <a:bodyPr/>
                    <a:lstStyle/>
                    <a:p>
                      <a:r>
                        <a:rPr lang="en-AU" b="0" dirty="0" smtClean="0"/>
                        <a:t>Themes</a:t>
                      </a:r>
                      <a:endParaRPr lang="en-AU" b="0" dirty="0"/>
                    </a:p>
                  </a:txBody>
                  <a:tcPr/>
                </a:tc>
                <a:tc>
                  <a:txBody>
                    <a:bodyPr/>
                    <a:lstStyle/>
                    <a:p>
                      <a:r>
                        <a:rPr lang="en-AU" b="0" dirty="0" smtClean="0"/>
                        <a:t>Examples</a:t>
                      </a:r>
                      <a:endParaRPr lang="en-AU" b="0" dirty="0"/>
                    </a:p>
                  </a:txBody>
                  <a:tcPr/>
                </a:tc>
                <a:extLst>
                  <a:ext uri="{0D108BD9-81ED-4DB2-BD59-A6C34878D82A}">
                    <a16:rowId xmlns:a16="http://schemas.microsoft.com/office/drawing/2014/main" val="10000"/>
                  </a:ext>
                </a:extLst>
              </a:tr>
              <a:tr h="370840">
                <a:tc>
                  <a:txBody>
                    <a:bodyPr/>
                    <a:lstStyle/>
                    <a:p>
                      <a:r>
                        <a:rPr lang="en-AU" b="0" dirty="0" smtClean="0"/>
                        <a:t>Medical education</a:t>
                      </a:r>
                      <a:endParaRPr lang="en-AU" b="0" dirty="0"/>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Shift in priorities </a:t>
                      </a:r>
                      <a:r>
                        <a:rPr lang="en-AU" b="0" baseline="0" dirty="0" smtClean="0">
                          <a:solidFill>
                            <a:srgbClr val="000000"/>
                          </a:solidFill>
                        </a:rPr>
                        <a:t>from medical knowledge and minutiae </a:t>
                      </a:r>
                      <a:r>
                        <a:rPr lang="en-AU" b="0" dirty="0" smtClean="0">
                          <a:solidFill>
                            <a:srgbClr val="000000"/>
                          </a:solidFill>
                        </a:rPr>
                        <a:t>to internship</a:t>
                      </a:r>
                      <a:r>
                        <a:rPr lang="en-AU" b="0" baseline="0" dirty="0" smtClean="0">
                          <a:solidFill>
                            <a:srgbClr val="000000"/>
                          </a:solidFill>
                        </a:rPr>
                        <a:t> preparation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Information on physician burnout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0" dirty="0" smtClean="0">
                          <a:solidFill>
                            <a:srgbClr val="000000"/>
                          </a:solidFill>
                        </a:rPr>
                        <a:t>Training</a:t>
                      </a:r>
                      <a:r>
                        <a:rPr lang="en-AU" b="0" baseline="0" dirty="0" smtClean="0">
                          <a:solidFill>
                            <a:srgbClr val="000000"/>
                          </a:solidFill>
                        </a:rPr>
                        <a:t> regarding </a:t>
                      </a:r>
                      <a:r>
                        <a:rPr lang="en-AU" b="0" dirty="0" smtClean="0">
                          <a:solidFill>
                            <a:srgbClr val="000000"/>
                          </a:solidFill>
                        </a:rPr>
                        <a:t>bullying / harassment</a:t>
                      </a:r>
                      <a:r>
                        <a:rPr lang="en-AU" b="0" baseline="0" dirty="0" smtClean="0">
                          <a:solidFill>
                            <a:srgbClr val="000000"/>
                          </a:solidFill>
                        </a:rPr>
                        <a:t> (</a:t>
                      </a:r>
                      <a:r>
                        <a:rPr lang="en-AU" b="0" dirty="0" smtClean="0">
                          <a:solidFill>
                            <a:srgbClr val="000000"/>
                          </a:solidFill>
                        </a:rPr>
                        <a:t>possibly involving graded assertiveness)</a:t>
                      </a:r>
                    </a:p>
                  </a:txBody>
                  <a:tcPr/>
                </a:tc>
                <a:extLst>
                  <a:ext uri="{0D108BD9-81ED-4DB2-BD59-A6C34878D82A}">
                    <a16:rowId xmlns:a16="http://schemas.microsoft.com/office/drawing/2014/main" val="10001"/>
                  </a:ext>
                </a:extLst>
              </a:tr>
              <a:tr h="370840">
                <a:tc>
                  <a:txBody>
                    <a:bodyPr/>
                    <a:lstStyle/>
                    <a:p>
                      <a:pPr>
                        <a:spcBef>
                          <a:spcPts val="600"/>
                        </a:spcBef>
                      </a:pPr>
                      <a:r>
                        <a:rPr lang="en-AU" b="0" dirty="0" smtClean="0">
                          <a:solidFill>
                            <a:srgbClr val="000000"/>
                          </a:solidFill>
                        </a:rPr>
                        <a:t>Shadowing</a:t>
                      </a:r>
                      <a:endParaRPr lang="en-AU" b="0" dirty="0">
                        <a:solidFill>
                          <a:srgbClr val="000000"/>
                        </a:solidFill>
                      </a:endParaRPr>
                    </a:p>
                  </a:txBody>
                  <a:tcPr/>
                </a:tc>
                <a:tc>
                  <a:txBody>
                    <a:bodyPr/>
                    <a:lstStyle/>
                    <a:p>
                      <a:pPr marL="285750" indent="-285750">
                        <a:spcBef>
                          <a:spcPts val="600"/>
                        </a:spcBef>
                        <a:buFont typeface="Arial" panose="020B0604020202020204" pitchFamily="34" charset="0"/>
                        <a:buChar char="•"/>
                      </a:pPr>
                      <a:r>
                        <a:rPr lang="en-AU" b="0" dirty="0" smtClean="0">
                          <a:solidFill>
                            <a:srgbClr val="000000"/>
                          </a:solidFill>
                        </a:rPr>
                        <a:t>Contact with JMO’s while</a:t>
                      </a:r>
                      <a:r>
                        <a:rPr lang="en-AU" b="0" baseline="0" dirty="0" smtClean="0">
                          <a:solidFill>
                            <a:srgbClr val="000000"/>
                          </a:solidFill>
                        </a:rPr>
                        <a:t> still at medical school</a:t>
                      </a:r>
                    </a:p>
                  </a:txBody>
                  <a:tcPr/>
                </a:tc>
                <a:extLst>
                  <a:ext uri="{0D108BD9-81ED-4DB2-BD59-A6C34878D82A}">
                    <a16:rowId xmlns:a16="http://schemas.microsoft.com/office/drawing/2014/main" val="10003"/>
                  </a:ext>
                </a:extLst>
              </a:tr>
              <a:tr h="370840">
                <a:tc>
                  <a:txBody>
                    <a:bodyPr/>
                    <a:lstStyle/>
                    <a:p>
                      <a:r>
                        <a:rPr lang="en-AU" b="0" dirty="0" smtClean="0"/>
                        <a:t>Difficult to</a:t>
                      </a:r>
                      <a:r>
                        <a:rPr lang="en-AU" b="0" baseline="0" dirty="0" smtClean="0"/>
                        <a:t> </a:t>
                      </a:r>
                      <a:r>
                        <a:rPr lang="en-AU" b="0" dirty="0" smtClean="0"/>
                        <a:t>address</a:t>
                      </a:r>
                      <a:r>
                        <a:rPr lang="en-AU" b="0" baseline="0" dirty="0" smtClean="0"/>
                        <a:t> before entering the workforce</a:t>
                      </a:r>
                      <a:endParaRPr lang="en-AU" b="0" dirty="0"/>
                    </a:p>
                  </a:txBody>
                  <a:tcPr/>
                </a:tc>
                <a:tc>
                  <a:txBody>
                    <a:bodyPr/>
                    <a:lstStyle/>
                    <a:p>
                      <a:pPr marL="285750" indent="-285750">
                        <a:spcBef>
                          <a:spcPts val="600"/>
                        </a:spcBef>
                        <a:buFont typeface="Arial" panose="020B0604020202020204" pitchFamily="34" charset="0"/>
                        <a:buChar char="•"/>
                      </a:pPr>
                      <a:r>
                        <a:rPr lang="en-AU" b="0" dirty="0" smtClean="0"/>
                        <a:t>Not necessarily a job for medical school – more a responsibility for workplace</a:t>
                      </a:r>
                      <a:r>
                        <a:rPr lang="en-AU" b="0" baseline="0" dirty="0" smtClean="0"/>
                        <a:t> orientation and induction</a:t>
                      </a:r>
                    </a:p>
                    <a:p>
                      <a:pPr marL="285750" indent="-285750">
                        <a:spcBef>
                          <a:spcPts val="600"/>
                        </a:spcBef>
                        <a:buFont typeface="Arial" panose="020B0604020202020204" pitchFamily="34" charset="0"/>
                        <a:buChar char="•"/>
                      </a:pPr>
                      <a:r>
                        <a:rPr lang="en-AU" b="0" baseline="0" dirty="0" smtClean="0"/>
                        <a:t>Management policies and escalation differ from hospital to hospital</a:t>
                      </a:r>
                      <a:endParaRPr lang="en-AU" b="0" dirty="0" smtClean="0"/>
                    </a:p>
                  </a:txBody>
                  <a:tcPr/>
                </a:tc>
                <a:extLst>
                  <a:ext uri="{0D108BD9-81ED-4DB2-BD59-A6C34878D82A}">
                    <a16:rowId xmlns:a16="http://schemas.microsoft.com/office/drawing/2014/main" val="10004"/>
                  </a:ext>
                </a:extLst>
              </a:tr>
              <a:tr h="370840">
                <a:tc>
                  <a:txBody>
                    <a:bodyPr/>
                    <a:lstStyle/>
                    <a:p>
                      <a:r>
                        <a:rPr lang="en-AU" b="0" dirty="0" smtClean="0"/>
                        <a:t>Difficult</a:t>
                      </a:r>
                      <a:r>
                        <a:rPr lang="en-AU" b="0" baseline="0" dirty="0" smtClean="0"/>
                        <a:t> to address because of medical professional culture</a:t>
                      </a:r>
                    </a:p>
                  </a:txBody>
                  <a:tcPr/>
                </a:tc>
                <a:tc>
                  <a:txBody>
                    <a:bodyPr/>
                    <a:lstStyle/>
                    <a:p>
                      <a:pPr marL="285750" indent="-285750">
                        <a:spcBef>
                          <a:spcPts val="600"/>
                        </a:spcBef>
                        <a:buFont typeface="Arial" panose="020B0604020202020204" pitchFamily="34" charset="0"/>
                        <a:buChar char="•"/>
                      </a:pPr>
                      <a:r>
                        <a:rPr lang="en-AU" b="0" dirty="0" smtClean="0">
                          <a:solidFill>
                            <a:srgbClr val="000000"/>
                          </a:solidFill>
                        </a:rPr>
                        <a:t>Difficulty in raising</a:t>
                      </a:r>
                      <a:r>
                        <a:rPr lang="en-AU" b="0" baseline="0" dirty="0" smtClean="0">
                          <a:solidFill>
                            <a:srgbClr val="000000"/>
                          </a:solidFill>
                        </a:rPr>
                        <a:t> issues such as mental health and patient care as a junior team member</a:t>
                      </a:r>
                    </a:p>
                    <a:p>
                      <a:pPr marL="285750" indent="-285750">
                        <a:spcBef>
                          <a:spcPts val="600"/>
                        </a:spcBef>
                        <a:buFont typeface="Arial" panose="020B0604020202020204" pitchFamily="34" charset="0"/>
                        <a:buChar char="•"/>
                      </a:pPr>
                      <a:r>
                        <a:rPr lang="en-AU" b="0" baseline="0" dirty="0" smtClean="0">
                          <a:solidFill>
                            <a:srgbClr val="000000"/>
                          </a:solidFill>
                        </a:rPr>
                        <a:t>Fear that asking for help will reflect poorly on own capabilities</a:t>
                      </a:r>
                      <a:endParaRPr lang="en-AU" b="0" dirty="0">
                        <a:solidFill>
                          <a:srgbClr val="000000"/>
                        </a:solidFill>
                      </a:endParaRPr>
                    </a:p>
                  </a:txBody>
                  <a:tcPr/>
                </a:tc>
                <a:extLst>
                  <a:ext uri="{0D108BD9-81ED-4DB2-BD59-A6C34878D82A}">
                    <a16:rowId xmlns:a16="http://schemas.microsoft.com/office/drawing/2014/main" val="10005"/>
                  </a:ext>
                </a:extLst>
              </a:tr>
            </a:tbl>
          </a:graphicData>
        </a:graphic>
      </p:graphicFrame>
      <p:sp>
        <p:nvSpPr>
          <p:cNvPr id="7" name="TextBox 6"/>
          <p:cNvSpPr txBox="1"/>
          <p:nvPr/>
        </p:nvSpPr>
        <p:spPr>
          <a:xfrm>
            <a:off x="204950" y="6309320"/>
            <a:ext cx="7895442" cy="507831"/>
          </a:xfrm>
          <a:prstGeom prst="rect">
            <a:avLst/>
          </a:prstGeom>
          <a:noFill/>
        </p:spPr>
        <p:txBody>
          <a:bodyPr wrap="square" rtlCol="0">
            <a:spAutoFit/>
          </a:bodyPr>
          <a:lstStyle/>
          <a:p>
            <a:r>
              <a:rPr lang="en-AU" sz="900" b="1" dirty="0"/>
              <a:t>* i.e. </a:t>
            </a:r>
            <a:r>
              <a:rPr lang="en-AU" sz="900" b="1" dirty="0" smtClean="0"/>
              <a:t>more prepared for issues raised </a:t>
            </a:r>
            <a:r>
              <a:rPr lang="en-AU" sz="900" b="1" dirty="0"/>
              <a:t>in the previous question, </a:t>
            </a:r>
            <a:r>
              <a:rPr lang="en-AU" sz="900" b="1" dirty="0" smtClean="0"/>
              <a:t>which listed the following issues: a) Seek support about patient clinical status and treatment b) Seek support for psychological distress c) Raise concerns about bullying or harassment d) Raise concerns about patient safety or perceived deficiencies in care e) Raise concerns about colleagues who are distressed or not performing f) Manage relationships with supervisors/ seniors</a:t>
            </a:r>
          </a:p>
        </p:txBody>
      </p:sp>
    </p:spTree>
    <p:extLst>
      <p:ext uri="{BB962C8B-B14F-4D97-AF65-F5344CB8AC3E}">
        <p14:creationId xmlns:p14="http://schemas.microsoft.com/office/powerpoint/2010/main" val="438363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700808"/>
            <a:ext cx="61206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1"/>
          <p:cNvSpPr txBox="1">
            <a:spLocks/>
          </p:cNvSpPr>
          <p:nvPr/>
        </p:nvSpPr>
        <p:spPr>
          <a:xfrm>
            <a:off x="2627784" y="-1"/>
            <a:ext cx="6516216"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endParaRPr lang="en-AU" sz="2400" dirty="0"/>
          </a:p>
        </p:txBody>
      </p:sp>
      <p:sp>
        <p:nvSpPr>
          <p:cNvPr id="3" name="TextBox 2"/>
          <p:cNvSpPr txBox="1"/>
          <p:nvPr/>
        </p:nvSpPr>
        <p:spPr>
          <a:xfrm>
            <a:off x="1619672" y="1794296"/>
            <a:ext cx="5688632" cy="3416320"/>
          </a:xfrm>
          <a:prstGeom prst="rect">
            <a:avLst/>
          </a:prstGeom>
          <a:noFill/>
        </p:spPr>
        <p:txBody>
          <a:bodyPr wrap="square" rtlCol="0">
            <a:spAutoFit/>
          </a:bodyPr>
          <a:lstStyle/>
          <a:p>
            <a:r>
              <a:rPr lang="en-AU" sz="2400" b="1" dirty="0" smtClean="0">
                <a:solidFill>
                  <a:schemeClr val="bg1"/>
                </a:solidFill>
              </a:rPr>
              <a:t>Executive summary</a:t>
            </a:r>
          </a:p>
          <a:p>
            <a:endParaRPr lang="en-AU" sz="2400" b="1" dirty="0">
              <a:solidFill>
                <a:schemeClr val="accent1">
                  <a:lumMod val="75000"/>
                </a:schemeClr>
              </a:solidFill>
            </a:endParaRPr>
          </a:p>
          <a:p>
            <a:r>
              <a:rPr lang="en-AU" sz="2400" b="1" dirty="0" smtClean="0">
                <a:solidFill>
                  <a:schemeClr val="accent1">
                    <a:lumMod val="75000"/>
                  </a:schemeClr>
                </a:solidFill>
              </a:rPr>
              <a:t>Demographics</a:t>
            </a:r>
          </a:p>
          <a:p>
            <a:endParaRPr lang="en-AU" sz="2400" b="1" dirty="0">
              <a:solidFill>
                <a:schemeClr val="accent1">
                  <a:lumMod val="75000"/>
                </a:schemeClr>
              </a:solidFill>
            </a:endParaRPr>
          </a:p>
          <a:p>
            <a:r>
              <a:rPr lang="en-AU" sz="2400" b="1" dirty="0" smtClean="0">
                <a:solidFill>
                  <a:schemeClr val="accent1">
                    <a:lumMod val="75000"/>
                  </a:schemeClr>
                </a:solidFill>
              </a:rPr>
              <a:t>Overall perceived preparedness</a:t>
            </a:r>
          </a:p>
          <a:p>
            <a:endParaRPr lang="en-AU" sz="2400" b="1" dirty="0">
              <a:solidFill>
                <a:schemeClr val="accent1">
                  <a:lumMod val="75000"/>
                </a:schemeClr>
              </a:solidFill>
            </a:endParaRPr>
          </a:p>
          <a:p>
            <a:r>
              <a:rPr lang="en-AU" sz="2400" b="1" dirty="0" smtClean="0">
                <a:solidFill>
                  <a:schemeClr val="accent1">
                    <a:lumMod val="75000"/>
                  </a:schemeClr>
                </a:solidFill>
              </a:rPr>
              <a:t>Capabilities, satisfactions and challenges</a:t>
            </a:r>
          </a:p>
          <a:p>
            <a:endParaRPr lang="en-AU" sz="2400" b="1" dirty="0">
              <a:solidFill>
                <a:schemeClr val="accent1">
                  <a:lumMod val="75000"/>
                </a:schemeClr>
              </a:solidFill>
            </a:endParaRPr>
          </a:p>
          <a:p>
            <a:r>
              <a:rPr lang="en-AU" sz="2400" b="1" dirty="0" smtClean="0">
                <a:solidFill>
                  <a:schemeClr val="accent1">
                    <a:lumMod val="75000"/>
                  </a:schemeClr>
                </a:solidFill>
              </a:rPr>
              <a:t>Perceived preparedness by skills group</a:t>
            </a:r>
          </a:p>
        </p:txBody>
      </p:sp>
      <p:sp>
        <p:nvSpPr>
          <p:cNvPr id="5" name="Slide Number Placeholder 4"/>
          <p:cNvSpPr>
            <a:spLocks noGrp="1"/>
          </p:cNvSpPr>
          <p:nvPr>
            <p:ph type="sldNum" sz="quarter" idx="12"/>
          </p:nvPr>
        </p:nvSpPr>
        <p:spPr/>
        <p:txBody>
          <a:bodyPr/>
          <a:lstStyle/>
          <a:p>
            <a:fld id="{9A85A96F-A088-4DAD-9BF0-9491AAE55361}" type="slidenum">
              <a:rPr lang="en-AU" smtClean="0"/>
              <a:t>2</a:t>
            </a:fld>
            <a:endParaRPr lang="en-AU"/>
          </a:p>
        </p:txBody>
      </p:sp>
    </p:spTree>
    <p:extLst>
      <p:ext uri="{BB962C8B-B14F-4D97-AF65-F5344CB8AC3E}">
        <p14:creationId xmlns:p14="http://schemas.microsoft.com/office/powerpoint/2010/main" val="4235478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4653136"/>
            <a:ext cx="61206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1"/>
          <p:cNvSpPr txBox="1">
            <a:spLocks/>
          </p:cNvSpPr>
          <p:nvPr/>
        </p:nvSpPr>
        <p:spPr>
          <a:xfrm>
            <a:off x="2627784" y="-1"/>
            <a:ext cx="6516216"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endParaRPr lang="en-AU" sz="2400" dirty="0"/>
          </a:p>
        </p:txBody>
      </p:sp>
      <p:sp>
        <p:nvSpPr>
          <p:cNvPr id="3" name="TextBox 2"/>
          <p:cNvSpPr txBox="1"/>
          <p:nvPr/>
        </p:nvSpPr>
        <p:spPr>
          <a:xfrm>
            <a:off x="1619672" y="1794296"/>
            <a:ext cx="5688632" cy="3416320"/>
          </a:xfrm>
          <a:prstGeom prst="rect">
            <a:avLst/>
          </a:prstGeom>
          <a:noFill/>
        </p:spPr>
        <p:txBody>
          <a:bodyPr wrap="square" rtlCol="0">
            <a:spAutoFit/>
          </a:bodyPr>
          <a:lstStyle/>
          <a:p>
            <a:r>
              <a:rPr lang="en-AU" sz="2400" b="1" dirty="0">
                <a:solidFill>
                  <a:schemeClr val="accent1">
                    <a:lumMod val="75000"/>
                  </a:schemeClr>
                </a:solidFill>
              </a:rPr>
              <a:t>Executive summary</a:t>
            </a:r>
          </a:p>
          <a:p>
            <a:endParaRPr lang="en-AU" sz="2400" b="1" dirty="0">
              <a:solidFill>
                <a:schemeClr val="accent1">
                  <a:lumMod val="75000"/>
                </a:schemeClr>
              </a:solidFill>
            </a:endParaRPr>
          </a:p>
          <a:p>
            <a:r>
              <a:rPr lang="en-AU" sz="2400" b="1" dirty="0" smtClean="0">
                <a:solidFill>
                  <a:schemeClr val="accent1">
                    <a:lumMod val="75000"/>
                  </a:schemeClr>
                </a:solidFill>
              </a:rPr>
              <a:t>Demographics</a:t>
            </a:r>
          </a:p>
          <a:p>
            <a:endParaRPr lang="en-AU" sz="2400" b="1" dirty="0">
              <a:solidFill>
                <a:schemeClr val="accent1">
                  <a:lumMod val="75000"/>
                </a:schemeClr>
              </a:solidFill>
            </a:endParaRPr>
          </a:p>
          <a:p>
            <a:r>
              <a:rPr lang="en-AU" sz="2400" b="1" dirty="0" smtClean="0">
                <a:solidFill>
                  <a:schemeClr val="accent1">
                    <a:lumMod val="75000"/>
                  </a:schemeClr>
                </a:solidFill>
              </a:rPr>
              <a:t>Overall perceived preparedness</a:t>
            </a:r>
          </a:p>
          <a:p>
            <a:endParaRPr lang="en-AU" sz="2400" b="1" dirty="0">
              <a:solidFill>
                <a:schemeClr val="accent1">
                  <a:lumMod val="75000"/>
                </a:schemeClr>
              </a:solidFill>
            </a:endParaRPr>
          </a:p>
          <a:p>
            <a:r>
              <a:rPr lang="en-AU" sz="2400" b="1" dirty="0" smtClean="0">
                <a:solidFill>
                  <a:schemeClr val="accent1">
                    <a:lumMod val="75000"/>
                  </a:schemeClr>
                </a:solidFill>
              </a:rPr>
              <a:t>Capabilities, satisfactions and challenges</a:t>
            </a:r>
          </a:p>
          <a:p>
            <a:endParaRPr lang="en-AU" sz="2400" b="1" dirty="0">
              <a:solidFill>
                <a:schemeClr val="accent1">
                  <a:lumMod val="75000"/>
                </a:schemeClr>
              </a:solidFill>
            </a:endParaRPr>
          </a:p>
          <a:p>
            <a:r>
              <a:rPr lang="en-AU" sz="2400" b="1" dirty="0" smtClean="0">
                <a:solidFill>
                  <a:schemeClr val="bg1"/>
                </a:solidFill>
              </a:rPr>
              <a:t>Perceived preparedness by skills group</a:t>
            </a:r>
          </a:p>
        </p:txBody>
      </p:sp>
      <p:sp>
        <p:nvSpPr>
          <p:cNvPr id="5" name="Slide Number Placeholder 4"/>
          <p:cNvSpPr>
            <a:spLocks noGrp="1"/>
          </p:cNvSpPr>
          <p:nvPr>
            <p:ph type="sldNum" sz="quarter" idx="12"/>
          </p:nvPr>
        </p:nvSpPr>
        <p:spPr/>
        <p:txBody>
          <a:bodyPr/>
          <a:lstStyle/>
          <a:p>
            <a:fld id="{9A85A96F-A088-4DAD-9BF0-9491AAE55361}" type="slidenum">
              <a:rPr lang="en-AU" smtClean="0"/>
              <a:t>20</a:t>
            </a:fld>
            <a:endParaRPr lang="en-AU"/>
          </a:p>
        </p:txBody>
      </p:sp>
    </p:spTree>
    <p:extLst>
      <p:ext uri="{BB962C8B-B14F-4D97-AF65-F5344CB8AC3E}">
        <p14:creationId xmlns:p14="http://schemas.microsoft.com/office/powerpoint/2010/main" val="18080293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89105" name="think-cell Slide" r:id="rId9" imgW="378" imgH="379" progId="TCLayout.ActiveDocument.1">
                  <p:embed/>
                </p:oleObj>
              </mc:Choice>
              <mc:Fallback>
                <p:oleObj name="think-cell Slide" r:id="rId9" imgW="378" imgH="379" progId="TCLayout.ActiveDocument.1">
                  <p:embed/>
                  <p:pic>
                    <p:nvPicPr>
                      <p:cNvPr id="3" name="Object 2" hidden="1"/>
                      <p:cNvPicPr/>
                      <p:nvPr/>
                    </p:nvPicPr>
                    <p:blipFill>
                      <a:blip r:embed="rId10"/>
                      <a:stretch>
                        <a:fillRect/>
                      </a:stretch>
                    </p:blipFill>
                    <p:spPr>
                      <a:xfrm>
                        <a:off x="0" y="0"/>
                        <a:ext cx="158750" cy="158750"/>
                      </a:xfrm>
                      <a:prstGeom prst="rect">
                        <a:avLst/>
                      </a:prstGeom>
                    </p:spPr>
                  </p:pic>
                </p:oleObj>
              </mc:Fallback>
            </mc:AlternateContent>
          </a:graphicData>
        </a:graphic>
      </p:graphicFrame>
      <p:sp>
        <p:nvSpPr>
          <p:cNvPr id="6" name="TextBox 5"/>
          <p:cNvSpPr txBox="1"/>
          <p:nvPr>
            <p:custDataLst>
              <p:tags r:id="rId3"/>
            </p:custDataLst>
          </p:nvPr>
        </p:nvSpPr>
        <p:spPr>
          <a:xfrm>
            <a:off x="251520" y="1196752"/>
            <a:ext cx="8875891" cy="307777"/>
          </a:xfrm>
          <a:prstGeom prst="rect">
            <a:avLst/>
          </a:prstGeom>
          <a:noFill/>
        </p:spPr>
        <p:txBody>
          <a:bodyPr wrap="none" rtlCol="0">
            <a:spAutoFit/>
          </a:bodyPr>
          <a:lstStyle/>
          <a:p>
            <a:r>
              <a:rPr lang="en-AU" sz="1400" b="1" dirty="0" smtClean="0"/>
              <a:t>AVERAGE NATIONAL RATINGS FOR INTERN SKILL PREPAREDNESS (1=NOT AT ALL PREPARED, 5 = VERY WELL PREPARED)</a:t>
            </a:r>
            <a:endParaRPr lang="en-AU" sz="1400" b="1" dirty="0"/>
          </a:p>
        </p:txBody>
      </p:sp>
      <p:sp>
        <p:nvSpPr>
          <p:cNvPr id="9" name="Title 1"/>
          <p:cNvSpPr txBox="1">
            <a:spLocks/>
          </p:cNvSpPr>
          <p:nvPr>
            <p:custDataLst>
              <p:tags r:id="rId4"/>
            </p:custDataLst>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a:t>SURVEY QUESTION: Reflecting on the following issues that arise in clinical work as an intern, please indicate how prepared you feel you were to</a:t>
            </a:r>
            <a:r>
              <a:rPr lang="en-AU" dirty="0" smtClean="0"/>
              <a:t>:</a:t>
            </a:r>
            <a:endParaRPr lang="en-AU" dirty="0"/>
          </a:p>
        </p:txBody>
      </p:sp>
      <p:sp>
        <p:nvSpPr>
          <p:cNvPr id="8" name="TextBox 7"/>
          <p:cNvSpPr txBox="1"/>
          <p:nvPr>
            <p:custDataLst>
              <p:tags r:id="rId5"/>
            </p:custDataLst>
          </p:nvPr>
        </p:nvSpPr>
        <p:spPr>
          <a:xfrm>
            <a:off x="60934" y="6597352"/>
            <a:ext cx="8831545" cy="230832"/>
          </a:xfrm>
          <a:prstGeom prst="rect">
            <a:avLst/>
          </a:prstGeom>
          <a:noFill/>
        </p:spPr>
        <p:txBody>
          <a:bodyPr wrap="square" rtlCol="0">
            <a:spAutoFit/>
          </a:bodyPr>
          <a:lstStyle/>
          <a:p>
            <a:r>
              <a:rPr lang="en-AU" sz="900" b="1" dirty="0"/>
              <a:t>* Average of Likert scale response. See following page for more detailed skill description key </a:t>
            </a:r>
          </a:p>
        </p:txBody>
      </p:sp>
      <p:pic>
        <p:nvPicPr>
          <p:cNvPr id="76802" name="Picture 2"/>
          <p:cNvPicPr>
            <a:picLocks noChangeAspect="1" noChangeArrowheads="1"/>
          </p:cNvPicPr>
          <p:nvPr>
            <p:custDataLst>
              <p:tags r:id="rId6"/>
            </p:custDataLst>
          </p:nvPr>
        </p:nvPicPr>
        <p:blipFill>
          <a:blip r:embed="rId11">
            <a:extLst>
              <a:ext uri="{28A0092B-C50C-407E-A947-70E740481C1C}">
                <a14:useLocalDpi xmlns:a14="http://schemas.microsoft.com/office/drawing/2010/main" val="0"/>
              </a:ext>
            </a:extLst>
          </a:blip>
          <a:srcRect/>
          <a:stretch>
            <a:fillRect/>
          </a:stretch>
        </p:blipFill>
        <p:spPr bwMode="auto">
          <a:xfrm>
            <a:off x="903755" y="1556792"/>
            <a:ext cx="3452221" cy="4617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803" name="Picture 3"/>
          <p:cNvPicPr>
            <a:picLocks noChangeAspect="1" noChangeArrowheads="1"/>
          </p:cNvPicPr>
          <p:nvPr>
            <p:custDataLst>
              <p:tags r:id="rId7"/>
            </p:custDataLst>
          </p:nvPr>
        </p:nvPicPr>
        <p:blipFill>
          <a:blip r:embed="rId12">
            <a:extLst>
              <a:ext uri="{28A0092B-C50C-407E-A947-70E740481C1C}">
                <a14:useLocalDpi xmlns:a14="http://schemas.microsoft.com/office/drawing/2010/main" val="0"/>
              </a:ext>
            </a:extLst>
          </a:blip>
          <a:srcRect/>
          <a:stretch>
            <a:fillRect/>
          </a:stretch>
        </p:blipFill>
        <p:spPr bwMode="auto">
          <a:xfrm>
            <a:off x="5436096" y="1556793"/>
            <a:ext cx="3456384" cy="462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79513" y="2270523"/>
            <a:ext cx="1080000" cy="523220"/>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chemeClr val="accent2">
                    <a:lumMod val="75000"/>
                  </a:schemeClr>
                </a:solidFill>
              </a:rPr>
              <a:t>Core </a:t>
            </a:r>
          </a:p>
          <a:p>
            <a:r>
              <a:rPr lang="en-AU" sz="1400" b="1" dirty="0" smtClean="0">
                <a:solidFill>
                  <a:schemeClr val="accent2">
                    <a:lumMod val="75000"/>
                  </a:schemeClr>
                </a:solidFill>
              </a:rPr>
              <a:t>clinical</a:t>
            </a:r>
            <a:endParaRPr lang="en-AU" sz="1400" b="1" dirty="0">
              <a:solidFill>
                <a:schemeClr val="accent2">
                  <a:lumMod val="75000"/>
                </a:schemeClr>
              </a:solidFill>
            </a:endParaRPr>
          </a:p>
        </p:txBody>
      </p:sp>
      <p:sp>
        <p:nvSpPr>
          <p:cNvPr id="18" name="TextBox 17"/>
          <p:cNvSpPr txBox="1"/>
          <p:nvPr/>
        </p:nvSpPr>
        <p:spPr>
          <a:xfrm>
            <a:off x="179512" y="3998715"/>
            <a:ext cx="1080000" cy="523220"/>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chemeClr val="accent6">
                    <a:lumMod val="75000"/>
                  </a:schemeClr>
                </a:solidFill>
              </a:rPr>
              <a:t>Patient-centred</a:t>
            </a:r>
            <a:endParaRPr lang="en-AU" sz="1400" b="1" dirty="0">
              <a:solidFill>
                <a:schemeClr val="accent6">
                  <a:lumMod val="75000"/>
                </a:schemeClr>
              </a:solidFill>
            </a:endParaRPr>
          </a:p>
        </p:txBody>
      </p:sp>
      <p:sp>
        <p:nvSpPr>
          <p:cNvPr id="19" name="TextBox 18"/>
          <p:cNvSpPr txBox="1"/>
          <p:nvPr/>
        </p:nvSpPr>
        <p:spPr>
          <a:xfrm>
            <a:off x="179513" y="5635154"/>
            <a:ext cx="1080000" cy="307777"/>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rgbClr val="FF9933"/>
                </a:solidFill>
              </a:rPr>
              <a:t>Document</a:t>
            </a:r>
            <a:endParaRPr lang="en-AU" sz="1400" b="1" dirty="0">
              <a:solidFill>
                <a:srgbClr val="FF9933"/>
              </a:solidFill>
            </a:endParaRPr>
          </a:p>
        </p:txBody>
      </p:sp>
      <p:sp>
        <p:nvSpPr>
          <p:cNvPr id="20" name="TextBox 19"/>
          <p:cNvSpPr txBox="1"/>
          <p:nvPr/>
        </p:nvSpPr>
        <p:spPr>
          <a:xfrm>
            <a:off x="4572001" y="2054499"/>
            <a:ext cx="1224136" cy="523220"/>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chemeClr val="accent3">
                    <a:lumMod val="75000"/>
                  </a:schemeClr>
                </a:solidFill>
              </a:rPr>
              <a:t>Hospital system</a:t>
            </a:r>
            <a:endParaRPr lang="en-AU" sz="1400" b="1" dirty="0">
              <a:solidFill>
                <a:schemeClr val="accent3">
                  <a:lumMod val="75000"/>
                </a:schemeClr>
              </a:solidFill>
            </a:endParaRPr>
          </a:p>
        </p:txBody>
      </p:sp>
      <p:sp>
        <p:nvSpPr>
          <p:cNvPr id="21" name="TextBox 20"/>
          <p:cNvSpPr txBox="1"/>
          <p:nvPr/>
        </p:nvSpPr>
        <p:spPr>
          <a:xfrm>
            <a:off x="4572000" y="3979551"/>
            <a:ext cx="1224136" cy="523220"/>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rgbClr val="0099FF"/>
                </a:solidFill>
              </a:rPr>
              <a:t>Self management</a:t>
            </a:r>
            <a:endParaRPr lang="en-AU" sz="1400" b="1" dirty="0">
              <a:solidFill>
                <a:srgbClr val="0099FF"/>
              </a:solidFill>
            </a:endParaRPr>
          </a:p>
        </p:txBody>
      </p:sp>
      <p:sp>
        <p:nvSpPr>
          <p:cNvPr id="22" name="TextBox 21"/>
          <p:cNvSpPr txBox="1"/>
          <p:nvPr/>
        </p:nvSpPr>
        <p:spPr>
          <a:xfrm>
            <a:off x="4572001" y="5170007"/>
            <a:ext cx="1224136" cy="307777"/>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chemeClr val="accent1">
                    <a:lumMod val="75000"/>
                  </a:schemeClr>
                </a:solidFill>
              </a:rPr>
              <a:t>Team</a:t>
            </a:r>
            <a:endParaRPr lang="en-AU" sz="1400" b="1" dirty="0">
              <a:solidFill>
                <a:schemeClr val="accent1">
                  <a:lumMod val="75000"/>
                </a:schemeClr>
              </a:solidFill>
            </a:endParaRPr>
          </a:p>
        </p:txBody>
      </p:sp>
      <p:sp>
        <p:nvSpPr>
          <p:cNvPr id="23" name="TextBox 22"/>
          <p:cNvSpPr txBox="1"/>
          <p:nvPr/>
        </p:nvSpPr>
        <p:spPr>
          <a:xfrm>
            <a:off x="4572001" y="3134619"/>
            <a:ext cx="1224136" cy="307777"/>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chemeClr val="accent5">
                    <a:lumMod val="75000"/>
                  </a:schemeClr>
                </a:solidFill>
              </a:rPr>
              <a:t>Procedural</a:t>
            </a:r>
            <a:endParaRPr lang="en-AU" sz="1400" b="1" dirty="0">
              <a:solidFill>
                <a:schemeClr val="accent5">
                  <a:lumMod val="75000"/>
                </a:schemeClr>
              </a:solidFill>
            </a:endParaRPr>
          </a:p>
        </p:txBody>
      </p:sp>
      <p:sp>
        <p:nvSpPr>
          <p:cNvPr id="24" name="TextBox 23"/>
          <p:cNvSpPr txBox="1"/>
          <p:nvPr/>
        </p:nvSpPr>
        <p:spPr>
          <a:xfrm>
            <a:off x="4572001" y="5645026"/>
            <a:ext cx="1224136" cy="307777"/>
          </a:xfrm>
          <a:prstGeom prst="rect">
            <a:avLst/>
          </a:prstGeom>
          <a:solidFill>
            <a:schemeClr val="bg1"/>
          </a:solidFill>
          <a:ln>
            <a:solidFill>
              <a:schemeClr val="bg1">
                <a:lumMod val="65000"/>
              </a:schemeClr>
            </a:solidFill>
          </a:ln>
        </p:spPr>
        <p:txBody>
          <a:bodyPr wrap="square" rtlCol="0">
            <a:spAutoFit/>
          </a:bodyPr>
          <a:lstStyle/>
          <a:p>
            <a:r>
              <a:rPr lang="en-AU" sz="1400" b="1" dirty="0" smtClean="0">
                <a:solidFill>
                  <a:schemeClr val="accent4">
                    <a:lumMod val="75000"/>
                  </a:schemeClr>
                </a:solidFill>
              </a:rPr>
              <a:t>Professional</a:t>
            </a:r>
            <a:endParaRPr lang="en-AU" sz="1400" b="1" dirty="0">
              <a:solidFill>
                <a:schemeClr val="accent4">
                  <a:lumMod val="75000"/>
                </a:schemeClr>
              </a:solidFill>
            </a:endParaRPr>
          </a:p>
        </p:txBody>
      </p:sp>
      <p:sp>
        <p:nvSpPr>
          <p:cNvPr id="4" name="Slide Number Placeholder 3"/>
          <p:cNvSpPr>
            <a:spLocks noGrp="1"/>
          </p:cNvSpPr>
          <p:nvPr>
            <p:ph type="sldNum" sz="quarter" idx="12"/>
          </p:nvPr>
        </p:nvSpPr>
        <p:spPr/>
        <p:txBody>
          <a:bodyPr/>
          <a:lstStyle/>
          <a:p>
            <a:fld id="{9A85A96F-A088-4DAD-9BF0-9491AAE55361}" type="slidenum">
              <a:rPr lang="en-AU" smtClean="0"/>
              <a:t>21</a:t>
            </a:fld>
            <a:endParaRPr lang="en-AU"/>
          </a:p>
        </p:txBody>
      </p:sp>
    </p:spTree>
    <p:extLst>
      <p:ext uri="{BB962C8B-B14F-4D97-AF65-F5344CB8AC3E}">
        <p14:creationId xmlns:p14="http://schemas.microsoft.com/office/powerpoint/2010/main" val="11863671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3527" y="1120678"/>
            <a:ext cx="8064897" cy="307777"/>
          </a:xfrm>
          <a:prstGeom prst="rect">
            <a:avLst/>
          </a:prstGeom>
          <a:noFill/>
        </p:spPr>
        <p:txBody>
          <a:bodyPr wrap="square" rtlCol="0">
            <a:spAutoFit/>
          </a:bodyPr>
          <a:lstStyle/>
          <a:p>
            <a:r>
              <a:rPr lang="en-AU" sz="1400" b="1" dirty="0" smtClean="0"/>
              <a:t>KEY TO ABBREVIATIONS (FOR 45 SKILLS LISTED ON PREVIOUS PAGE)</a:t>
            </a:r>
            <a:endParaRPr lang="en-AU" sz="1400" b="1" dirty="0"/>
          </a:p>
        </p:txBody>
      </p:sp>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Key for skill profiles</a:t>
            </a:r>
          </a:p>
        </p:txBody>
      </p:sp>
      <p:sp>
        <p:nvSpPr>
          <p:cNvPr id="8" name="TextBox 7"/>
          <p:cNvSpPr txBox="1"/>
          <p:nvPr/>
        </p:nvSpPr>
        <p:spPr>
          <a:xfrm>
            <a:off x="323528" y="1484784"/>
            <a:ext cx="4032448" cy="3908762"/>
          </a:xfrm>
          <a:prstGeom prst="rect">
            <a:avLst/>
          </a:prstGeom>
          <a:noFill/>
        </p:spPr>
        <p:txBody>
          <a:bodyPr wrap="square" rtlCol="0">
            <a:spAutoFit/>
          </a:bodyPr>
          <a:lstStyle/>
          <a:p>
            <a:pPr defTabSz="1165225"/>
            <a:r>
              <a:rPr lang="en-AU" sz="800" b="1" dirty="0" smtClean="0"/>
              <a:t>CORE CLINICAL</a:t>
            </a:r>
            <a:endParaRPr lang="en-AU" sz="800" dirty="0"/>
          </a:p>
          <a:p>
            <a:pPr marL="88900" indent="-88900" defTabSz="1165225">
              <a:buFont typeface="Arial" panose="020B0604020202020204" pitchFamily="34" charset="0"/>
              <a:buChar char="•"/>
            </a:pPr>
            <a:r>
              <a:rPr lang="en-AU" sz="800" dirty="0" smtClean="0"/>
              <a:t>Take history	Taking a history</a:t>
            </a:r>
            <a:endParaRPr lang="en-AU" sz="800" dirty="0"/>
          </a:p>
          <a:p>
            <a:pPr marL="88900" indent="-88900" defTabSz="1165225">
              <a:buFont typeface="Arial" panose="020B0604020202020204" pitchFamily="34" charset="0"/>
              <a:buChar char="•"/>
            </a:pPr>
            <a:r>
              <a:rPr lang="en-AU" sz="800" dirty="0"/>
              <a:t>Physical </a:t>
            </a:r>
            <a:r>
              <a:rPr lang="en-AU" sz="800" dirty="0" smtClean="0"/>
              <a:t>exam	Examining patients</a:t>
            </a:r>
            <a:endParaRPr lang="en-AU" sz="800" dirty="0"/>
          </a:p>
          <a:p>
            <a:pPr marL="88900" indent="-88900" defTabSz="1165225">
              <a:buFont typeface="Arial" panose="020B0604020202020204" pitchFamily="34" charset="0"/>
              <a:buChar char="•"/>
            </a:pPr>
            <a:r>
              <a:rPr lang="en-AU" sz="800" dirty="0"/>
              <a:t>Select </a:t>
            </a:r>
            <a:r>
              <a:rPr lang="en-AU" sz="800" dirty="0" smtClean="0"/>
              <a:t>invest	Selecting appropriate investigations</a:t>
            </a:r>
            <a:endParaRPr lang="en-AU" sz="800" dirty="0"/>
          </a:p>
          <a:p>
            <a:pPr marL="88900" indent="-88900" defTabSz="1165225">
              <a:buFont typeface="Arial" panose="020B0604020202020204" pitchFamily="34" charset="0"/>
              <a:buChar char="•"/>
            </a:pPr>
            <a:r>
              <a:rPr lang="en-AU" sz="800" dirty="0"/>
              <a:t>Deteriorating </a:t>
            </a:r>
            <a:r>
              <a:rPr lang="en-AU" sz="800" dirty="0" err="1" smtClean="0"/>
              <a:t>pt</a:t>
            </a:r>
            <a:r>
              <a:rPr lang="en-AU" sz="800" dirty="0" smtClean="0"/>
              <a:t>	Recognising a deteriorating patient</a:t>
            </a:r>
            <a:endParaRPr lang="en-AU" sz="800" dirty="0"/>
          </a:p>
          <a:p>
            <a:pPr marL="88900" indent="-88900" defTabSz="1165225">
              <a:buFont typeface="Arial" panose="020B0604020202020204" pitchFamily="34" charset="0"/>
              <a:buChar char="•"/>
            </a:pPr>
            <a:r>
              <a:rPr lang="en-AU" sz="800" dirty="0"/>
              <a:t>Make </a:t>
            </a:r>
            <a:r>
              <a:rPr lang="en-AU" sz="800" dirty="0" smtClean="0"/>
              <a:t>diagnosis	Using clinical diagnosis  and making a diagnosis</a:t>
            </a:r>
            <a:endParaRPr lang="en-AU" sz="800" dirty="0"/>
          </a:p>
          <a:p>
            <a:pPr marL="88900" indent="-88900" defTabSz="1165225">
              <a:buFont typeface="Arial" panose="020B0604020202020204" pitchFamily="34" charset="0"/>
              <a:buChar char="•"/>
            </a:pPr>
            <a:r>
              <a:rPr lang="en-AU" sz="800" dirty="0"/>
              <a:t>Interpret </a:t>
            </a:r>
            <a:r>
              <a:rPr lang="en-AU" sz="800" dirty="0" smtClean="0"/>
              <a:t>invest	Interpreting the results of investigations</a:t>
            </a:r>
            <a:endParaRPr lang="en-AU" sz="800" dirty="0"/>
          </a:p>
          <a:p>
            <a:pPr marL="88900" indent="-88900" defTabSz="1165225">
              <a:buFont typeface="Arial" panose="020B0604020202020204" pitchFamily="34" charset="0"/>
              <a:buChar char="•"/>
            </a:pPr>
            <a:r>
              <a:rPr lang="en-AU" sz="800" dirty="0"/>
              <a:t>IV </a:t>
            </a:r>
            <a:r>
              <a:rPr lang="en-AU" sz="800" dirty="0" smtClean="0"/>
              <a:t>fluids	Ordering IV fluids and blood products</a:t>
            </a:r>
            <a:endParaRPr lang="en-AU" sz="800" dirty="0"/>
          </a:p>
          <a:p>
            <a:pPr marL="88900" indent="-88900" defTabSz="1165225">
              <a:buFont typeface="Arial" panose="020B0604020202020204" pitchFamily="34" charset="0"/>
              <a:buChar char="•"/>
            </a:pPr>
            <a:r>
              <a:rPr lang="en-AU" sz="800" dirty="0"/>
              <a:t>Prescribe </a:t>
            </a:r>
            <a:r>
              <a:rPr lang="en-AU" sz="800" dirty="0" smtClean="0"/>
              <a:t>drugs	Prescribing safely and calculating accurate drug dosages</a:t>
            </a:r>
          </a:p>
          <a:p>
            <a:pPr marL="88900" indent="-88900" defTabSz="1165225">
              <a:buFont typeface="Arial" panose="020B0604020202020204" pitchFamily="34" charset="0"/>
              <a:buChar char="•"/>
            </a:pPr>
            <a:endParaRPr lang="en-AU" sz="800" dirty="0"/>
          </a:p>
          <a:p>
            <a:pPr defTabSz="1165225"/>
            <a:r>
              <a:rPr lang="en-AU" sz="800" b="1" dirty="0" smtClean="0"/>
              <a:t>PATIENT-CENTRED</a:t>
            </a:r>
            <a:endParaRPr lang="en-AU" sz="800" dirty="0"/>
          </a:p>
          <a:p>
            <a:pPr marL="88900" indent="-88900" defTabSz="1165225">
              <a:buFont typeface="Arial" panose="020B0604020202020204" pitchFamily="34" charset="0"/>
              <a:buChar char="•"/>
            </a:pPr>
            <a:r>
              <a:rPr lang="en-AU" sz="800" dirty="0"/>
              <a:t>Communicate with </a:t>
            </a:r>
            <a:r>
              <a:rPr lang="en-AU" sz="800" dirty="0" smtClean="0"/>
              <a:t>pts	Communicating effectively and sensitively with patients and 	relatives</a:t>
            </a:r>
            <a:endParaRPr lang="en-AU" sz="800" dirty="0"/>
          </a:p>
          <a:p>
            <a:pPr marL="88900" indent="-88900" defTabSz="1165225">
              <a:buFont typeface="Arial" panose="020B0604020202020204" pitchFamily="34" charset="0"/>
              <a:buChar char="•"/>
            </a:pPr>
            <a:r>
              <a:rPr lang="en-AU" sz="800" dirty="0"/>
              <a:t>Involve pts in </a:t>
            </a:r>
            <a:r>
              <a:rPr lang="en-AU" sz="800" dirty="0" smtClean="0"/>
              <a:t>decisions	Involving the patient in decision-making</a:t>
            </a:r>
            <a:endParaRPr lang="en-AU" sz="800" dirty="0"/>
          </a:p>
          <a:p>
            <a:pPr marL="88900" indent="-88900" defTabSz="1165225">
              <a:buFont typeface="Arial" panose="020B0604020202020204" pitchFamily="34" charset="0"/>
              <a:buChar char="•"/>
            </a:pPr>
            <a:r>
              <a:rPr lang="en-AU" sz="800" dirty="0"/>
              <a:t>Emotional </a:t>
            </a:r>
            <a:r>
              <a:rPr lang="en-AU" sz="800" dirty="0" smtClean="0"/>
              <a:t>factors	Recognising the impact of social and emotional factors in illness 	and treatment</a:t>
            </a:r>
            <a:endParaRPr lang="en-AU" sz="800" dirty="0"/>
          </a:p>
          <a:p>
            <a:pPr marL="88900" indent="-88900" defTabSz="1165225">
              <a:buFont typeface="Arial" panose="020B0604020202020204" pitchFamily="34" charset="0"/>
              <a:buChar char="•"/>
            </a:pPr>
            <a:r>
              <a:rPr lang="en-AU" sz="800" dirty="0"/>
              <a:t>Holistic </a:t>
            </a:r>
            <a:r>
              <a:rPr lang="en-AU" sz="800" dirty="0" smtClean="0"/>
              <a:t>care	Maintaining good quality holistic care</a:t>
            </a:r>
            <a:endParaRPr lang="en-AU" sz="800" dirty="0"/>
          </a:p>
          <a:p>
            <a:pPr marL="88900" indent="-88900" defTabSz="1165225">
              <a:buFont typeface="Arial" panose="020B0604020202020204" pitchFamily="34" charset="0"/>
              <a:buChar char="•"/>
            </a:pPr>
            <a:r>
              <a:rPr lang="en-AU" sz="800" dirty="0"/>
              <a:t>Break bad </a:t>
            </a:r>
            <a:r>
              <a:rPr lang="en-AU" sz="800" dirty="0" smtClean="0"/>
              <a:t>news	Breaking bad news to patients</a:t>
            </a:r>
            <a:endParaRPr lang="en-AU" sz="800" dirty="0"/>
          </a:p>
          <a:p>
            <a:pPr marL="88900" indent="-88900" defTabSz="1165225">
              <a:buFont typeface="Arial" panose="020B0604020202020204" pitchFamily="34" charset="0"/>
              <a:buChar char="•"/>
            </a:pPr>
            <a:r>
              <a:rPr lang="en-AU" sz="800" dirty="0"/>
              <a:t>Educate </a:t>
            </a:r>
            <a:r>
              <a:rPr lang="en-AU" sz="800" dirty="0" err="1" smtClean="0"/>
              <a:t>pt</a:t>
            </a:r>
            <a:r>
              <a:rPr lang="en-AU" sz="800" dirty="0" smtClean="0"/>
              <a:t>	Educating patients (health promotion and public health)</a:t>
            </a:r>
            <a:endParaRPr lang="en-AU" sz="800" dirty="0"/>
          </a:p>
          <a:p>
            <a:pPr marL="88900" indent="-88900" defTabSz="1165225">
              <a:buFont typeface="Arial" panose="020B0604020202020204" pitchFamily="34" charset="0"/>
              <a:buChar char="•"/>
            </a:pPr>
            <a:r>
              <a:rPr lang="en-AU" sz="800" dirty="0"/>
              <a:t>Cultural </a:t>
            </a:r>
            <a:r>
              <a:rPr lang="en-AU" sz="800" dirty="0" smtClean="0"/>
              <a:t>factors	Providing appropriate care for people of different cultures</a:t>
            </a:r>
            <a:endParaRPr lang="en-AU" sz="800" dirty="0"/>
          </a:p>
          <a:p>
            <a:pPr marL="88900" indent="-88900" defTabSz="1165225">
              <a:buFont typeface="Arial" panose="020B0604020202020204" pitchFamily="34" charset="0"/>
              <a:buChar char="•"/>
            </a:pPr>
            <a:r>
              <a:rPr lang="en-AU" sz="800" dirty="0"/>
              <a:t>Care for Indigenous </a:t>
            </a:r>
            <a:r>
              <a:rPr lang="en-AU" sz="800" dirty="0" smtClean="0"/>
              <a:t>pts	Providing care for Aboriginal and Torres Strait Islanders</a:t>
            </a:r>
            <a:endParaRPr lang="en-AU" sz="800" dirty="0"/>
          </a:p>
          <a:p>
            <a:pPr marL="88900" indent="-88900" defTabSz="1165225">
              <a:buFont typeface="Arial" panose="020B0604020202020204" pitchFamily="34" charset="0"/>
              <a:buChar char="•"/>
            </a:pPr>
            <a:r>
              <a:rPr lang="en-AU" sz="800" dirty="0"/>
              <a:t>Nutritional </a:t>
            </a:r>
            <a:r>
              <a:rPr lang="en-AU" sz="800" dirty="0" smtClean="0"/>
              <a:t>care	Providing basic nutritional care</a:t>
            </a:r>
          </a:p>
          <a:p>
            <a:pPr marL="88900" indent="-88900" defTabSz="1165225">
              <a:buFont typeface="Arial" panose="020B0604020202020204" pitchFamily="34" charset="0"/>
              <a:buChar char="•"/>
            </a:pPr>
            <a:endParaRPr lang="en-AU" sz="800" dirty="0"/>
          </a:p>
          <a:p>
            <a:pPr defTabSz="1165225"/>
            <a:r>
              <a:rPr lang="en-AU" sz="800" b="1" dirty="0" smtClean="0"/>
              <a:t>DOCUMENT</a:t>
            </a:r>
            <a:endParaRPr lang="en-AU" sz="800" dirty="0"/>
          </a:p>
          <a:p>
            <a:pPr marL="88900" indent="-88900" defTabSz="1165225">
              <a:buFont typeface="Arial" panose="020B0604020202020204" pitchFamily="34" charset="0"/>
              <a:buChar char="•"/>
            </a:pPr>
            <a:r>
              <a:rPr lang="en-AU" sz="800" dirty="0"/>
              <a:t>Medical </a:t>
            </a:r>
            <a:r>
              <a:rPr lang="en-AU" sz="800" dirty="0" smtClean="0"/>
              <a:t>records	Keeping an accurate and relevant medical record (documenting 	in charts)</a:t>
            </a:r>
            <a:endParaRPr lang="en-AU" sz="800" dirty="0"/>
          </a:p>
          <a:p>
            <a:pPr marL="88900" indent="-88900" defTabSz="1165225">
              <a:buFont typeface="Arial" panose="020B0604020202020204" pitchFamily="34" charset="0"/>
              <a:buChar char="•"/>
            </a:pPr>
            <a:r>
              <a:rPr lang="en-AU" sz="800" dirty="0"/>
              <a:t>Discharge </a:t>
            </a:r>
            <a:r>
              <a:rPr lang="en-AU" sz="800" dirty="0" smtClean="0"/>
              <a:t>summary	Writing a discharge summary for patients</a:t>
            </a:r>
            <a:endParaRPr lang="en-AU" sz="800" dirty="0"/>
          </a:p>
          <a:p>
            <a:pPr marL="88900" indent="-88900" defTabSz="1165225">
              <a:buFont typeface="Arial" panose="020B0604020202020204" pitchFamily="34" charset="0"/>
              <a:buChar char="•"/>
            </a:pPr>
            <a:r>
              <a:rPr lang="en-AU" sz="800" dirty="0"/>
              <a:t>GP </a:t>
            </a:r>
            <a:r>
              <a:rPr lang="en-AU" sz="800" dirty="0" smtClean="0"/>
              <a:t>letter	Writing a letter to a general practitioner</a:t>
            </a:r>
            <a:endParaRPr lang="en-AU" sz="800" dirty="0"/>
          </a:p>
          <a:p>
            <a:pPr marL="88900" indent="-88900" defTabSz="1165225">
              <a:buFont typeface="Arial" panose="020B0604020202020204" pitchFamily="34" charset="0"/>
              <a:buChar char="•"/>
            </a:pPr>
            <a:r>
              <a:rPr lang="en-AU" sz="800" dirty="0"/>
              <a:t>Referral </a:t>
            </a:r>
            <a:r>
              <a:rPr lang="en-AU" sz="800" dirty="0" smtClean="0"/>
              <a:t>letter	Writing a referral</a:t>
            </a:r>
          </a:p>
          <a:p>
            <a:pPr marL="88900" indent="-88900" defTabSz="1165225">
              <a:buFont typeface="Arial" panose="020B0604020202020204" pitchFamily="34" charset="0"/>
              <a:buChar char="•"/>
            </a:pPr>
            <a:endParaRPr lang="en-AU" sz="800" dirty="0" smtClean="0"/>
          </a:p>
        </p:txBody>
      </p:sp>
      <p:sp>
        <p:nvSpPr>
          <p:cNvPr id="2" name="Slide Number Placeholder 1"/>
          <p:cNvSpPr>
            <a:spLocks noGrp="1"/>
          </p:cNvSpPr>
          <p:nvPr>
            <p:ph type="sldNum" sz="quarter" idx="12"/>
          </p:nvPr>
        </p:nvSpPr>
        <p:spPr/>
        <p:txBody>
          <a:bodyPr/>
          <a:lstStyle/>
          <a:p>
            <a:fld id="{9A85A96F-A088-4DAD-9BF0-9491AAE55361}" type="slidenum">
              <a:rPr lang="en-AU" smtClean="0"/>
              <a:t>22</a:t>
            </a:fld>
            <a:endParaRPr lang="en-AU"/>
          </a:p>
        </p:txBody>
      </p:sp>
      <p:sp>
        <p:nvSpPr>
          <p:cNvPr id="11" name="TextBox 10"/>
          <p:cNvSpPr txBox="1"/>
          <p:nvPr/>
        </p:nvSpPr>
        <p:spPr>
          <a:xfrm>
            <a:off x="4716016" y="1484784"/>
            <a:ext cx="4176464" cy="4893647"/>
          </a:xfrm>
          <a:prstGeom prst="rect">
            <a:avLst/>
          </a:prstGeom>
          <a:noFill/>
        </p:spPr>
        <p:txBody>
          <a:bodyPr wrap="square" rtlCol="0">
            <a:spAutoFit/>
          </a:bodyPr>
          <a:lstStyle/>
          <a:p>
            <a:pPr defTabSz="1346200"/>
            <a:r>
              <a:rPr lang="en-AU" sz="800" b="1" dirty="0" smtClean="0"/>
              <a:t>HOSPITAL SYSTEM</a:t>
            </a:r>
          </a:p>
          <a:p>
            <a:pPr marL="88900" indent="-88900" defTabSz="1346200">
              <a:buFont typeface="Arial" panose="020B0604020202020204" pitchFamily="34" charset="0"/>
              <a:buChar char="•"/>
            </a:pPr>
            <a:r>
              <a:rPr lang="en-AU" sz="800" dirty="0" smtClean="0"/>
              <a:t>Informatics	Using informatics as a tool in medical practice (.i.e. use of 	Australian Medicines Handbook, therapeutic guidelines etc.) </a:t>
            </a:r>
            <a:endParaRPr lang="en-AU" sz="800" dirty="0"/>
          </a:p>
          <a:p>
            <a:pPr marL="88900" indent="-88900" defTabSz="1346200">
              <a:buFont typeface="Arial" panose="020B0604020202020204" pitchFamily="34" charset="0"/>
              <a:buChar char="•"/>
            </a:pPr>
            <a:r>
              <a:rPr lang="en-AU" sz="800" dirty="0"/>
              <a:t>Prevent X </a:t>
            </a:r>
            <a:r>
              <a:rPr lang="en-AU" sz="800" dirty="0" smtClean="0"/>
              <a:t>infect	Reducing risk of cross-infection</a:t>
            </a:r>
            <a:endParaRPr lang="en-AU" sz="800" dirty="0"/>
          </a:p>
          <a:p>
            <a:pPr marL="88900" indent="-88900" defTabSz="1346200">
              <a:buFont typeface="Arial" panose="020B0604020202020204" pitchFamily="34" charset="0"/>
              <a:buChar char="•"/>
            </a:pPr>
            <a:r>
              <a:rPr lang="en-AU" sz="800" dirty="0"/>
              <a:t>Ensure </a:t>
            </a:r>
            <a:r>
              <a:rPr lang="en-AU" sz="800" dirty="0" err="1"/>
              <a:t>pt</a:t>
            </a:r>
            <a:r>
              <a:rPr lang="en-AU" sz="800" dirty="0"/>
              <a:t> </a:t>
            </a:r>
            <a:r>
              <a:rPr lang="en-AU" sz="800" dirty="0" smtClean="0"/>
              <a:t>safety	Ensuring and promoting patient safety</a:t>
            </a:r>
            <a:endParaRPr lang="en-AU" sz="800" dirty="0"/>
          </a:p>
          <a:p>
            <a:pPr marL="88900" indent="-88900" defTabSz="1346200">
              <a:buFont typeface="Arial" panose="020B0604020202020204" pitchFamily="34" charset="0"/>
              <a:buChar char="•"/>
            </a:pPr>
            <a:r>
              <a:rPr lang="en-AU" sz="800" dirty="0"/>
              <a:t>Primary vs </a:t>
            </a:r>
            <a:r>
              <a:rPr lang="en-AU" sz="800" dirty="0" err="1" smtClean="0"/>
              <a:t>hosp</a:t>
            </a:r>
            <a:r>
              <a:rPr lang="en-AU" sz="800" dirty="0" smtClean="0"/>
              <a:t>	Explaining the differences in the roles of primary/ social care 	and hospital care</a:t>
            </a:r>
            <a:endParaRPr lang="en-AU" sz="800" dirty="0"/>
          </a:p>
          <a:p>
            <a:pPr marL="88900" indent="-88900" defTabSz="1346200">
              <a:buFont typeface="Arial" panose="020B0604020202020204" pitchFamily="34" charset="0"/>
              <a:buChar char="•"/>
            </a:pPr>
            <a:r>
              <a:rPr lang="en-AU" sz="800" dirty="0"/>
              <a:t>Health svc. </a:t>
            </a:r>
            <a:r>
              <a:rPr lang="en-AU" sz="800" dirty="0" smtClean="0"/>
              <a:t>Decision	Identifying the main ways that decisions are made in your 	health service</a:t>
            </a:r>
            <a:endParaRPr lang="en-AU" sz="800" dirty="0"/>
          </a:p>
          <a:p>
            <a:pPr marL="88900" indent="-88900" defTabSz="1346200">
              <a:buFont typeface="Arial" panose="020B0604020202020204" pitchFamily="34" charset="0"/>
              <a:buChar char="•"/>
            </a:pPr>
            <a:r>
              <a:rPr lang="en-AU" sz="800" dirty="0"/>
              <a:t>Report </a:t>
            </a:r>
            <a:r>
              <a:rPr lang="en-AU" sz="800" dirty="0" smtClean="0"/>
              <a:t>errors	Reporting and dealing with error and safety incidents</a:t>
            </a:r>
            <a:endParaRPr lang="en-AU" sz="800" dirty="0"/>
          </a:p>
          <a:p>
            <a:pPr marL="88900" indent="-88900" defTabSz="1346200">
              <a:buFont typeface="Arial" panose="020B0604020202020204" pitchFamily="34" charset="0"/>
              <a:buChar char="•"/>
            </a:pPr>
            <a:r>
              <a:rPr lang="en-AU" sz="800" dirty="0"/>
              <a:t>Use audit for </a:t>
            </a:r>
            <a:r>
              <a:rPr lang="en-AU" sz="800" dirty="0" err="1"/>
              <a:t>pt</a:t>
            </a:r>
            <a:r>
              <a:rPr lang="en-AU" sz="800" dirty="0"/>
              <a:t> </a:t>
            </a:r>
            <a:r>
              <a:rPr lang="en-AU" sz="800" dirty="0" smtClean="0"/>
              <a:t>care	Using audit to improve patient care</a:t>
            </a:r>
            <a:endParaRPr lang="en-AU" sz="800" dirty="0"/>
          </a:p>
          <a:p>
            <a:pPr marL="88900" indent="-88900" defTabSz="1346200">
              <a:buFont typeface="Arial" panose="020B0604020202020204" pitchFamily="34" charset="0"/>
              <a:buChar char="•"/>
            </a:pPr>
            <a:endParaRPr lang="en-AU" sz="800" dirty="0"/>
          </a:p>
          <a:p>
            <a:pPr defTabSz="1346200"/>
            <a:r>
              <a:rPr lang="en-AU" sz="800" b="1" dirty="0" smtClean="0"/>
              <a:t>PROCEDURAL</a:t>
            </a:r>
            <a:endParaRPr lang="en-AU" sz="800" b="1" dirty="0"/>
          </a:p>
          <a:p>
            <a:pPr marL="88900" indent="-88900" defTabSz="1346200">
              <a:buFont typeface="Arial" panose="020B0604020202020204" pitchFamily="34" charset="0"/>
              <a:buChar char="•"/>
            </a:pPr>
            <a:r>
              <a:rPr lang="en-AU" sz="800" dirty="0"/>
              <a:t>IV </a:t>
            </a:r>
            <a:r>
              <a:rPr lang="en-AU" sz="800" dirty="0" smtClean="0"/>
              <a:t>cannulation	Performing IV cannulation</a:t>
            </a:r>
            <a:endParaRPr lang="en-AU" sz="800" dirty="0"/>
          </a:p>
          <a:p>
            <a:pPr marL="88900" indent="-88900" defTabSz="1346200">
              <a:buFont typeface="Arial" panose="020B0604020202020204" pitchFamily="34" charset="0"/>
              <a:buChar char="•"/>
            </a:pPr>
            <a:r>
              <a:rPr lang="en-AU" sz="800" dirty="0"/>
              <a:t>Adv. Life </a:t>
            </a:r>
            <a:r>
              <a:rPr lang="en-AU" sz="800" dirty="0" smtClean="0"/>
              <a:t>support	Taking part in advanced life support</a:t>
            </a:r>
            <a:endParaRPr lang="en-AU" sz="800" dirty="0"/>
          </a:p>
          <a:p>
            <a:pPr marL="88900" indent="-88900" defTabSz="1346200">
              <a:buFont typeface="Arial" panose="020B0604020202020204" pitchFamily="34" charset="0"/>
              <a:buChar char="•"/>
            </a:pPr>
            <a:r>
              <a:rPr lang="en-AU" sz="800" dirty="0" smtClean="0"/>
              <a:t>Spirometry	Performing spirometry and peak flow measurements</a:t>
            </a:r>
          </a:p>
          <a:p>
            <a:pPr marL="88900" indent="-88900" defTabSz="1346200">
              <a:buFont typeface="Arial" panose="020B0604020202020204" pitchFamily="34" charset="0"/>
              <a:buChar char="•"/>
            </a:pPr>
            <a:endParaRPr lang="en-AU" sz="800" dirty="0"/>
          </a:p>
          <a:p>
            <a:pPr defTabSz="1346200"/>
            <a:r>
              <a:rPr lang="en-AU" sz="800" b="1" dirty="0" smtClean="0"/>
              <a:t>SELF MANAGEMENT</a:t>
            </a:r>
            <a:endParaRPr lang="en-AU" sz="800" b="1" dirty="0"/>
          </a:p>
          <a:p>
            <a:pPr marL="88900" indent="-88900" defTabSz="1346200">
              <a:buFont typeface="Arial" panose="020B0604020202020204" pitchFamily="34" charset="0"/>
              <a:buChar char="•"/>
            </a:pPr>
            <a:r>
              <a:rPr lang="en-AU" sz="800" dirty="0"/>
              <a:t>Know own </a:t>
            </a:r>
            <a:r>
              <a:rPr lang="en-AU" sz="800" dirty="0" smtClean="0"/>
              <a:t>limits	Being aware of your limitations</a:t>
            </a:r>
            <a:endParaRPr lang="en-AU" sz="800" dirty="0"/>
          </a:p>
          <a:p>
            <a:pPr marL="88900" indent="-88900" defTabSz="1346200">
              <a:buFont typeface="Arial" panose="020B0604020202020204" pitchFamily="34" charset="0"/>
              <a:buChar char="•"/>
            </a:pPr>
            <a:r>
              <a:rPr lang="en-AU" sz="800" dirty="0"/>
              <a:t>Engage in self </a:t>
            </a:r>
            <a:r>
              <a:rPr lang="en-AU" sz="800" dirty="0" smtClean="0"/>
              <a:t>critique	Engaging in self-critique of practice and clinical encounters</a:t>
            </a:r>
            <a:endParaRPr lang="en-AU" sz="800" dirty="0"/>
          </a:p>
          <a:p>
            <a:pPr marL="88900" indent="-88900" defTabSz="1346200">
              <a:buFont typeface="Arial" panose="020B0604020202020204" pitchFamily="34" charset="0"/>
              <a:buChar char="•"/>
            </a:pPr>
            <a:r>
              <a:rPr lang="en-AU" sz="800" dirty="0"/>
              <a:t>Life-long </a:t>
            </a:r>
            <a:r>
              <a:rPr lang="en-AU" sz="800" dirty="0" smtClean="0"/>
              <a:t>learning	Engaging in self-directed lifelong learning</a:t>
            </a:r>
            <a:endParaRPr lang="en-AU" sz="800" dirty="0"/>
          </a:p>
          <a:p>
            <a:pPr marL="88900" indent="-88900" defTabSz="1346200">
              <a:buFont typeface="Arial" panose="020B0604020202020204" pitchFamily="34" charset="0"/>
              <a:buChar char="•"/>
            </a:pPr>
            <a:r>
              <a:rPr lang="en-AU" sz="800" dirty="0"/>
              <a:t>Critical </a:t>
            </a:r>
            <a:r>
              <a:rPr lang="en-AU" sz="800" dirty="0" smtClean="0"/>
              <a:t>appraisal	Undertaking critical appraisal of clinical decisions and 	therapeutic strategies using literature, data and other evidence</a:t>
            </a:r>
            <a:endParaRPr lang="en-AU" sz="800" dirty="0"/>
          </a:p>
          <a:p>
            <a:pPr marL="88900" indent="-88900" defTabSz="1346200">
              <a:buFont typeface="Arial" panose="020B0604020202020204" pitchFamily="34" charset="0"/>
              <a:buChar char="•"/>
            </a:pPr>
            <a:r>
              <a:rPr lang="en-AU" sz="800" dirty="0"/>
              <a:t>Sound time </a:t>
            </a:r>
            <a:r>
              <a:rPr lang="en-AU" sz="800" dirty="0" smtClean="0"/>
              <a:t>mgmt.	Undertaking sound time management</a:t>
            </a:r>
            <a:endParaRPr lang="en-AU" sz="800" dirty="0"/>
          </a:p>
          <a:p>
            <a:pPr marL="88900" indent="-88900" defTabSz="1346200">
              <a:buFont typeface="Arial" panose="020B0604020202020204" pitchFamily="34" charset="0"/>
              <a:buChar char="•"/>
            </a:pPr>
            <a:r>
              <a:rPr lang="en-AU" sz="800" dirty="0"/>
              <a:t>Manage own </a:t>
            </a:r>
            <a:r>
              <a:rPr lang="en-AU" sz="800" dirty="0" smtClean="0"/>
              <a:t>health	Managing your own health, including stress</a:t>
            </a:r>
            <a:endParaRPr lang="en-AU" sz="800" dirty="0"/>
          </a:p>
          <a:p>
            <a:pPr marL="88900" indent="-88900" defTabSz="1346200">
              <a:buFont typeface="Arial" panose="020B0604020202020204" pitchFamily="34" charset="0"/>
              <a:buChar char="•"/>
            </a:pPr>
            <a:r>
              <a:rPr lang="en-AU" sz="800" dirty="0"/>
              <a:t>Cope w/ </a:t>
            </a:r>
            <a:r>
              <a:rPr lang="en-AU" sz="800" dirty="0" smtClean="0"/>
              <a:t>uncertainty	Coping with uncertainty</a:t>
            </a:r>
          </a:p>
          <a:p>
            <a:pPr marL="88900" indent="-88900" defTabSz="1346200">
              <a:buFont typeface="Arial" panose="020B0604020202020204" pitchFamily="34" charset="0"/>
              <a:buChar char="•"/>
            </a:pPr>
            <a:endParaRPr lang="en-AU" sz="800" dirty="0"/>
          </a:p>
          <a:p>
            <a:pPr defTabSz="1346200"/>
            <a:r>
              <a:rPr lang="en-AU" sz="800" b="1" dirty="0" smtClean="0"/>
              <a:t>TEAM</a:t>
            </a:r>
            <a:endParaRPr lang="en-AU" sz="800" b="1" dirty="0"/>
          </a:p>
          <a:p>
            <a:pPr marL="88900" indent="-88900" defTabSz="1346200">
              <a:buFont typeface="Arial" panose="020B0604020202020204" pitchFamily="34" charset="0"/>
              <a:buChar char="•"/>
            </a:pPr>
            <a:r>
              <a:rPr lang="en-AU" sz="800" dirty="0"/>
              <a:t>Participate in multi </a:t>
            </a:r>
            <a:r>
              <a:rPr lang="en-AU" sz="800" dirty="0" smtClean="0"/>
              <a:t>team	Working effectively as a member of a multi-disciplinary team</a:t>
            </a:r>
            <a:endParaRPr lang="en-AU" sz="800" dirty="0"/>
          </a:p>
          <a:p>
            <a:pPr marL="88900" indent="-88900" defTabSz="1346200">
              <a:buFont typeface="Arial" panose="020B0604020202020204" pitchFamily="34" charset="0"/>
              <a:buChar char="•"/>
            </a:pPr>
            <a:r>
              <a:rPr lang="en-AU" sz="800" dirty="0"/>
              <a:t>Communicate w/ </a:t>
            </a:r>
            <a:r>
              <a:rPr lang="en-AU" sz="800" dirty="0" smtClean="0"/>
              <a:t>colleagues	Communicating effectively with colleagues</a:t>
            </a:r>
            <a:endParaRPr lang="en-AU" sz="800" dirty="0"/>
          </a:p>
          <a:p>
            <a:pPr marL="88900" indent="-88900" defTabSz="1346200">
              <a:buFont typeface="Arial" panose="020B0604020202020204" pitchFamily="34" charset="0"/>
              <a:buChar char="•"/>
            </a:pPr>
            <a:r>
              <a:rPr lang="en-AU" sz="800" dirty="0"/>
              <a:t>Give/ receive </a:t>
            </a:r>
            <a:r>
              <a:rPr lang="en-AU" sz="800" dirty="0" smtClean="0"/>
              <a:t>feedback	Giving and receiving feedback from colleagues</a:t>
            </a:r>
            <a:endParaRPr lang="en-AU" sz="800" dirty="0"/>
          </a:p>
          <a:p>
            <a:pPr marL="88900" indent="-88900" defTabSz="1346200">
              <a:buFont typeface="Arial" panose="020B0604020202020204" pitchFamily="34" charset="0"/>
              <a:buChar char="•"/>
            </a:pPr>
            <a:r>
              <a:rPr lang="en-AU" sz="800" dirty="0"/>
              <a:t>Clinical </a:t>
            </a:r>
            <a:r>
              <a:rPr lang="en-AU" sz="800" dirty="0" smtClean="0"/>
              <a:t>handover	Providing a clinical handover</a:t>
            </a:r>
            <a:endParaRPr lang="en-AU" sz="800" dirty="0"/>
          </a:p>
          <a:p>
            <a:pPr marL="88900" indent="-88900" defTabSz="1346200">
              <a:buFont typeface="Arial" panose="020B0604020202020204" pitchFamily="34" charset="0"/>
              <a:buChar char="•"/>
            </a:pPr>
            <a:r>
              <a:rPr lang="en-AU" sz="800" dirty="0"/>
              <a:t>Teaching </a:t>
            </a:r>
            <a:r>
              <a:rPr lang="en-AU" sz="800" dirty="0" smtClean="0"/>
              <a:t>role	Undertaking a teaching role</a:t>
            </a:r>
            <a:endParaRPr lang="en-AU" sz="800" dirty="0"/>
          </a:p>
          <a:p>
            <a:pPr marL="88900" indent="-88900" defTabSz="1346200">
              <a:buFont typeface="Arial" panose="020B0604020202020204" pitchFamily="34" charset="0"/>
              <a:buChar char="•"/>
            </a:pPr>
            <a:endParaRPr lang="en-AU" sz="800" dirty="0"/>
          </a:p>
          <a:p>
            <a:pPr defTabSz="1346200"/>
            <a:r>
              <a:rPr lang="en-AU" sz="800" b="1" dirty="0" smtClean="0"/>
              <a:t>PROFESSIONAL</a:t>
            </a:r>
            <a:endParaRPr lang="en-AU" sz="800" b="1" dirty="0"/>
          </a:p>
          <a:p>
            <a:pPr marL="88900" indent="-88900" defTabSz="1346200">
              <a:buFont typeface="Arial" panose="020B0604020202020204" pitchFamily="34" charset="0"/>
              <a:buChar char="•"/>
            </a:pPr>
            <a:r>
              <a:rPr lang="en-AU" sz="800" dirty="0"/>
              <a:t>Professional </a:t>
            </a:r>
            <a:r>
              <a:rPr lang="en-AU" sz="800" dirty="0" smtClean="0"/>
              <a:t>manner	Acting in a professional manner (with honesty and probity)</a:t>
            </a:r>
            <a:endParaRPr lang="en-AU" sz="800" dirty="0"/>
          </a:p>
          <a:p>
            <a:pPr marL="88900" indent="-88900" defTabSz="1346200">
              <a:buFont typeface="Arial" panose="020B0604020202020204" pitchFamily="34" charset="0"/>
              <a:buChar char="•"/>
            </a:pPr>
            <a:r>
              <a:rPr lang="en-AU" sz="800" dirty="0"/>
              <a:t>Incorporate </a:t>
            </a:r>
            <a:r>
              <a:rPr lang="en-AU" sz="800" dirty="0" smtClean="0"/>
              <a:t>ethics	Incorporating ethical and legal issues into clinical situations 	(such as confidentiality and consent)</a:t>
            </a:r>
            <a:endParaRPr lang="en-AU" sz="800" dirty="0"/>
          </a:p>
          <a:p>
            <a:pPr marL="88900" indent="-88900" defTabSz="1346200">
              <a:buFont typeface="Arial" panose="020B0604020202020204" pitchFamily="34" charset="0"/>
              <a:buChar char="•"/>
            </a:pPr>
            <a:endParaRPr lang="en-AU" sz="800" dirty="0"/>
          </a:p>
        </p:txBody>
      </p:sp>
    </p:spTree>
    <p:extLst>
      <p:ext uri="{BB962C8B-B14F-4D97-AF65-F5344CB8AC3E}">
        <p14:creationId xmlns:p14="http://schemas.microsoft.com/office/powerpoint/2010/main" val="2988585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Executive Summary</a:t>
            </a:r>
          </a:p>
        </p:txBody>
      </p:sp>
      <p:sp>
        <p:nvSpPr>
          <p:cNvPr id="8" name="TextBox 7"/>
          <p:cNvSpPr txBox="1"/>
          <p:nvPr/>
        </p:nvSpPr>
        <p:spPr>
          <a:xfrm>
            <a:off x="467544" y="1469665"/>
            <a:ext cx="8280920" cy="4493538"/>
          </a:xfrm>
          <a:prstGeom prst="rect">
            <a:avLst/>
          </a:prstGeom>
          <a:noFill/>
        </p:spPr>
        <p:txBody>
          <a:bodyPr wrap="square" rtlCol="0">
            <a:spAutoFit/>
          </a:bodyPr>
          <a:lstStyle/>
          <a:p>
            <a:pPr marL="285750" indent="-285750">
              <a:buFont typeface="Arial" panose="020B0604020202020204" pitchFamily="34" charset="0"/>
              <a:buChar char="•"/>
            </a:pPr>
            <a:r>
              <a:rPr lang="en-AU" sz="1300" dirty="0" smtClean="0"/>
              <a:t>In 2017 </a:t>
            </a:r>
            <a:r>
              <a:rPr lang="en-AU" sz="1300" dirty="0"/>
              <a:t>the </a:t>
            </a:r>
            <a:r>
              <a:rPr lang="en-AU" sz="1300" dirty="0" smtClean="0"/>
              <a:t>Australian Medical Council </a:t>
            </a:r>
            <a:r>
              <a:rPr lang="en-AU" sz="1300" dirty="0"/>
              <a:t>and Medical Board of Australia </a:t>
            </a:r>
            <a:r>
              <a:rPr lang="en-AU" sz="1300" dirty="0" smtClean="0"/>
              <a:t>decided </a:t>
            </a:r>
            <a:r>
              <a:rPr lang="en-AU" sz="1300" dirty="0"/>
              <a:t>to undertake a joint survey on the topic of Preparedness for Internship.  The survey, completed in September </a:t>
            </a:r>
            <a:r>
              <a:rPr lang="en-AU" sz="1300" dirty="0" smtClean="0"/>
              <a:t>2017, </a:t>
            </a:r>
            <a:r>
              <a:rPr lang="en-AU" sz="1300" dirty="0"/>
              <a:t>was designed to assess how well medical school prepares students for the </a:t>
            </a:r>
            <a:r>
              <a:rPr lang="en-AU" sz="1300" dirty="0" smtClean="0"/>
              <a:t>workplace </a:t>
            </a:r>
          </a:p>
          <a:p>
            <a:pPr marL="285750" indent="-285750">
              <a:buFont typeface="Arial" panose="020B0604020202020204" pitchFamily="34" charset="0"/>
              <a:buChar char="•"/>
            </a:pPr>
            <a:r>
              <a:rPr lang="en-AU" sz="1300" dirty="0" smtClean="0"/>
              <a:t>On </a:t>
            </a:r>
            <a:r>
              <a:rPr lang="en-AU" sz="1300" dirty="0"/>
              <a:t>average </a:t>
            </a:r>
            <a:r>
              <a:rPr lang="en-AU" sz="1300" dirty="0" smtClean="0"/>
              <a:t>respondents </a:t>
            </a:r>
            <a:r>
              <a:rPr lang="en-AU" sz="1300" dirty="0"/>
              <a:t>agreed that medical school prepared them for internship, but there was significant variance in the </a:t>
            </a:r>
            <a:r>
              <a:rPr lang="en-AU" sz="1300" dirty="0" smtClean="0"/>
              <a:t>responses</a:t>
            </a:r>
          </a:p>
          <a:p>
            <a:pPr marL="742950" lvl="1" indent="-285750">
              <a:buFont typeface="Wingdings" panose="05000000000000000000" pitchFamily="2" charset="2"/>
              <a:buChar char="Ø"/>
            </a:pPr>
            <a:r>
              <a:rPr lang="en-AU" sz="1300" dirty="0" smtClean="0"/>
              <a:t>In particular, older respondents tended to give lower scores for perceived preparedness</a:t>
            </a:r>
          </a:p>
          <a:p>
            <a:pPr marL="285750" indent="-285750">
              <a:buFont typeface="Arial" panose="020B0604020202020204" pitchFamily="34" charset="0"/>
              <a:buChar char="•"/>
            </a:pPr>
            <a:r>
              <a:rPr lang="en-AU" sz="1300" dirty="0" smtClean="0"/>
              <a:t>The </a:t>
            </a:r>
            <a:r>
              <a:rPr lang="en-AU" sz="1300" dirty="0"/>
              <a:t>survey asked </a:t>
            </a:r>
            <a:r>
              <a:rPr lang="en-AU" sz="1300" dirty="0" smtClean="0"/>
              <a:t>questions </a:t>
            </a:r>
            <a:r>
              <a:rPr lang="en-AU" sz="1300" dirty="0"/>
              <a:t>with regard </a:t>
            </a:r>
            <a:r>
              <a:rPr lang="en-AU" sz="1300" dirty="0" smtClean="0"/>
              <a:t>to 45 skills in </a:t>
            </a:r>
            <a:r>
              <a:rPr lang="en-AU" sz="1300" dirty="0"/>
              <a:t>eight skill </a:t>
            </a:r>
            <a:r>
              <a:rPr lang="en-AU" sz="1300" dirty="0" smtClean="0"/>
              <a:t>groups</a:t>
            </a:r>
            <a:endParaRPr lang="en-AU" sz="1300" dirty="0"/>
          </a:p>
          <a:p>
            <a:pPr marL="285750" indent="-285750">
              <a:buFont typeface="Arial" panose="020B0604020202020204" pitchFamily="34" charset="0"/>
              <a:buChar char="•"/>
            </a:pPr>
            <a:r>
              <a:rPr lang="en-AU" sz="1300" dirty="0" smtClean="0"/>
              <a:t>Areas </a:t>
            </a:r>
            <a:r>
              <a:rPr lang="en-AU" sz="1300" dirty="0"/>
              <a:t>where high ratings were given included:</a:t>
            </a:r>
          </a:p>
          <a:p>
            <a:pPr marL="742950" lvl="1" indent="-285750">
              <a:buFont typeface="Wingdings" panose="05000000000000000000" pitchFamily="2" charset="2"/>
              <a:buChar char="Ø"/>
            </a:pPr>
            <a:r>
              <a:rPr lang="en-AU" sz="1300" dirty="0"/>
              <a:t>Aspects of core clinical skills such as taking a history and examining patients, and patient-related skills such as communication with patients and involving patients in decisions</a:t>
            </a:r>
          </a:p>
          <a:p>
            <a:pPr marL="742950" lvl="1" indent="-285750">
              <a:buFont typeface="Wingdings" panose="05000000000000000000" pitchFamily="2" charset="2"/>
              <a:buChar char="Ø"/>
            </a:pPr>
            <a:r>
              <a:rPr lang="en-AU" sz="1300" dirty="0"/>
              <a:t>Other skills such as informatics, preventing cross-infection, IV cannulation, knowing one’s own limitations, and participation in multi-disciplinary </a:t>
            </a:r>
            <a:r>
              <a:rPr lang="en-AU" sz="1300" dirty="0" smtClean="0"/>
              <a:t>teams</a:t>
            </a:r>
            <a:endParaRPr lang="en-AU" sz="1300" dirty="0"/>
          </a:p>
          <a:p>
            <a:pPr marL="285750" indent="-285750">
              <a:buFont typeface="Arial" panose="020B0604020202020204" pitchFamily="34" charset="0"/>
              <a:buChar char="•"/>
            </a:pPr>
            <a:r>
              <a:rPr lang="en-AU" sz="1300" dirty="0"/>
              <a:t>Areas where low ratings were given included:</a:t>
            </a:r>
          </a:p>
          <a:p>
            <a:pPr marL="742950" lvl="1" indent="-285750">
              <a:buFont typeface="Wingdings" panose="05000000000000000000" pitchFamily="2" charset="2"/>
              <a:buChar char="Ø"/>
            </a:pPr>
            <a:r>
              <a:rPr lang="en-AU" sz="1300" dirty="0" smtClean="0"/>
              <a:t>Aspects of core clinical skills such as prescription </a:t>
            </a:r>
            <a:r>
              <a:rPr lang="en-AU" sz="1300" dirty="0"/>
              <a:t>of medications and IV </a:t>
            </a:r>
            <a:r>
              <a:rPr lang="en-AU" sz="1300" dirty="0" smtClean="0"/>
              <a:t>fluids</a:t>
            </a:r>
          </a:p>
          <a:p>
            <a:pPr marL="742950" lvl="1" indent="-285750">
              <a:buFont typeface="Wingdings" panose="05000000000000000000" pitchFamily="2" charset="2"/>
              <a:buChar char="Ø"/>
            </a:pPr>
            <a:r>
              <a:rPr lang="en-AU" sz="1300" dirty="0" smtClean="0"/>
              <a:t>Nutritional </a:t>
            </a:r>
            <a:r>
              <a:rPr lang="en-AU" sz="1300" dirty="0"/>
              <a:t>care, error reporting, and certain aspects of familiarity with hospital systems and self-management skills </a:t>
            </a:r>
          </a:p>
          <a:p>
            <a:pPr marL="285750" indent="-285750">
              <a:buFont typeface="Arial" panose="020B0604020202020204" pitchFamily="34" charset="0"/>
              <a:buChar char="•"/>
            </a:pPr>
            <a:r>
              <a:rPr lang="en-AU" sz="1300" dirty="0"/>
              <a:t>Most </a:t>
            </a:r>
            <a:r>
              <a:rPr lang="en-AU" sz="1300" dirty="0" smtClean="0"/>
              <a:t>respondents </a:t>
            </a:r>
            <a:r>
              <a:rPr lang="en-AU" sz="1300" dirty="0"/>
              <a:t>did not think that medical school had prepared them well for issues such as seeking support for psychological distress, bullying and harassment, or raising concerns about colleagues who were distressed or not </a:t>
            </a:r>
            <a:r>
              <a:rPr lang="en-AU" sz="1300" dirty="0" smtClean="0"/>
              <a:t>performing</a:t>
            </a:r>
          </a:p>
          <a:p>
            <a:pPr marL="285750" indent="-285750">
              <a:buFont typeface="Arial" panose="020B0604020202020204" pitchFamily="34" charset="0"/>
              <a:buChar char="•"/>
            </a:pPr>
            <a:r>
              <a:rPr lang="en-AU" sz="1300" dirty="0" smtClean="0"/>
              <a:t>Limitations of the survey include: </a:t>
            </a:r>
          </a:p>
          <a:p>
            <a:pPr marL="742950" lvl="1" indent="-285750">
              <a:buFont typeface="Wingdings" panose="05000000000000000000" pitchFamily="2" charset="2"/>
              <a:buChar char="Ø"/>
            </a:pPr>
            <a:r>
              <a:rPr lang="en-AU" sz="1300" dirty="0" smtClean="0"/>
              <a:t>A sample of respondents responded (not the whole population). Sample bias may have arisen, for example, if less satisfied students were more motivated to complete the survey</a:t>
            </a:r>
          </a:p>
        </p:txBody>
      </p:sp>
    </p:spTree>
    <p:extLst>
      <p:ext uri="{BB962C8B-B14F-4D97-AF65-F5344CB8AC3E}">
        <p14:creationId xmlns:p14="http://schemas.microsoft.com/office/powerpoint/2010/main" val="3961737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2420888"/>
            <a:ext cx="61206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1"/>
          <p:cNvSpPr txBox="1">
            <a:spLocks/>
          </p:cNvSpPr>
          <p:nvPr/>
        </p:nvSpPr>
        <p:spPr>
          <a:xfrm>
            <a:off x="2627784" y="-1"/>
            <a:ext cx="6516216"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endParaRPr lang="en-AU" sz="2400" dirty="0"/>
          </a:p>
        </p:txBody>
      </p:sp>
      <p:sp>
        <p:nvSpPr>
          <p:cNvPr id="3" name="TextBox 2"/>
          <p:cNvSpPr txBox="1"/>
          <p:nvPr/>
        </p:nvSpPr>
        <p:spPr>
          <a:xfrm>
            <a:off x="1619672" y="1794296"/>
            <a:ext cx="5688632" cy="3416320"/>
          </a:xfrm>
          <a:prstGeom prst="rect">
            <a:avLst/>
          </a:prstGeom>
          <a:noFill/>
        </p:spPr>
        <p:txBody>
          <a:bodyPr wrap="square" rtlCol="0">
            <a:spAutoFit/>
          </a:bodyPr>
          <a:lstStyle/>
          <a:p>
            <a:r>
              <a:rPr lang="en-AU" sz="2400" b="1" dirty="0">
                <a:solidFill>
                  <a:schemeClr val="accent1">
                    <a:lumMod val="75000"/>
                  </a:schemeClr>
                </a:solidFill>
              </a:rPr>
              <a:t>Executive summary</a:t>
            </a:r>
          </a:p>
          <a:p>
            <a:endParaRPr lang="en-AU" sz="2400" b="1" dirty="0">
              <a:solidFill>
                <a:schemeClr val="accent1">
                  <a:lumMod val="75000"/>
                </a:schemeClr>
              </a:solidFill>
            </a:endParaRPr>
          </a:p>
          <a:p>
            <a:r>
              <a:rPr lang="en-AU" sz="2400" b="1" dirty="0" smtClean="0">
                <a:solidFill>
                  <a:schemeClr val="bg1"/>
                </a:solidFill>
              </a:rPr>
              <a:t>Demographics</a:t>
            </a:r>
          </a:p>
          <a:p>
            <a:endParaRPr lang="en-AU" sz="2400" b="1" dirty="0">
              <a:solidFill>
                <a:schemeClr val="accent1">
                  <a:lumMod val="75000"/>
                </a:schemeClr>
              </a:solidFill>
            </a:endParaRPr>
          </a:p>
          <a:p>
            <a:r>
              <a:rPr lang="en-AU" sz="2400" b="1" dirty="0" smtClean="0">
                <a:solidFill>
                  <a:schemeClr val="accent1">
                    <a:lumMod val="75000"/>
                  </a:schemeClr>
                </a:solidFill>
              </a:rPr>
              <a:t>Overall perceived preparedness</a:t>
            </a:r>
          </a:p>
          <a:p>
            <a:endParaRPr lang="en-AU" sz="2400" b="1" dirty="0">
              <a:solidFill>
                <a:schemeClr val="accent1">
                  <a:lumMod val="75000"/>
                </a:schemeClr>
              </a:solidFill>
            </a:endParaRPr>
          </a:p>
          <a:p>
            <a:r>
              <a:rPr lang="en-AU" sz="2400" b="1" dirty="0" smtClean="0">
                <a:solidFill>
                  <a:schemeClr val="accent1">
                    <a:lumMod val="75000"/>
                  </a:schemeClr>
                </a:solidFill>
              </a:rPr>
              <a:t>Capabilities, satisfactions and challenges</a:t>
            </a:r>
          </a:p>
          <a:p>
            <a:endParaRPr lang="en-AU" sz="2400" b="1" dirty="0">
              <a:solidFill>
                <a:schemeClr val="accent1">
                  <a:lumMod val="75000"/>
                </a:schemeClr>
              </a:solidFill>
            </a:endParaRPr>
          </a:p>
          <a:p>
            <a:r>
              <a:rPr lang="en-AU" sz="2400" b="1" dirty="0" smtClean="0">
                <a:solidFill>
                  <a:schemeClr val="accent1">
                    <a:lumMod val="75000"/>
                  </a:schemeClr>
                </a:solidFill>
              </a:rPr>
              <a:t>Perceived preparedness by skills group</a:t>
            </a:r>
          </a:p>
        </p:txBody>
      </p:sp>
      <p:sp>
        <p:nvSpPr>
          <p:cNvPr id="5" name="Slide Number Placeholder 4"/>
          <p:cNvSpPr>
            <a:spLocks noGrp="1"/>
          </p:cNvSpPr>
          <p:nvPr>
            <p:ph type="sldNum" sz="quarter" idx="12"/>
          </p:nvPr>
        </p:nvSpPr>
        <p:spPr/>
        <p:txBody>
          <a:bodyPr/>
          <a:lstStyle/>
          <a:p>
            <a:fld id="{9A85A96F-A088-4DAD-9BF0-9491AAE55361}" type="slidenum">
              <a:rPr lang="en-AU" smtClean="0"/>
              <a:t>4</a:t>
            </a:fld>
            <a:endParaRPr lang="en-AU"/>
          </a:p>
        </p:txBody>
      </p:sp>
    </p:spTree>
    <p:extLst>
      <p:ext uri="{BB962C8B-B14F-4D97-AF65-F5344CB8AC3E}">
        <p14:creationId xmlns:p14="http://schemas.microsoft.com/office/powerpoint/2010/main" val="4086865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1237274"/>
            <a:ext cx="7238200" cy="307777"/>
          </a:xfrm>
          <a:prstGeom prst="rect">
            <a:avLst/>
          </a:prstGeom>
          <a:noFill/>
        </p:spPr>
        <p:txBody>
          <a:bodyPr wrap="none" rtlCol="0">
            <a:spAutoFit/>
          </a:bodyPr>
          <a:lstStyle/>
          <a:p>
            <a:r>
              <a:rPr lang="en-AU" sz="1400" b="1" dirty="0"/>
              <a:t>LOCATION OF </a:t>
            </a:r>
            <a:r>
              <a:rPr lang="en-AU" sz="1400" b="1" dirty="0" smtClean="0"/>
              <a:t>RESPONDENTS </a:t>
            </a:r>
            <a:r>
              <a:rPr lang="en-AU" sz="1400" b="1" dirty="0"/>
              <a:t>UNDERTAKING SURVEY BY </a:t>
            </a:r>
            <a:r>
              <a:rPr lang="en-AU" sz="1400" b="1" dirty="0" smtClean="0"/>
              <a:t>STATE/ TERRITORY AND REGION TYPE*</a:t>
            </a:r>
            <a:endParaRPr lang="en-AU" sz="1400" b="1" dirty="0"/>
          </a:p>
        </p:txBody>
      </p:sp>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About 75% of respondents were located in NSW, VIC or QLD.  85% were in cities or regional centres</a:t>
            </a: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1075" y="1844824"/>
            <a:ext cx="6613525" cy="414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0934" y="6444044"/>
            <a:ext cx="8903554" cy="369332"/>
          </a:xfrm>
          <a:prstGeom prst="rect">
            <a:avLst/>
          </a:prstGeom>
          <a:noFill/>
        </p:spPr>
        <p:txBody>
          <a:bodyPr wrap="square" rtlCol="0">
            <a:spAutoFit/>
          </a:bodyPr>
          <a:lstStyle/>
          <a:p>
            <a:r>
              <a:rPr lang="en-AU" sz="900" b="1" dirty="0" smtClean="0"/>
              <a:t>*  City = state and territory capitals; Regional = Gold </a:t>
            </a:r>
            <a:r>
              <a:rPr lang="en-AU" sz="900" b="1" dirty="0"/>
              <a:t>Coast-Tweed Heads, Newcastle-Maitland, Central Coast, Sunshine Coast, Wollongong, Geelong, Townsville, Cairns, </a:t>
            </a:r>
            <a:r>
              <a:rPr lang="en-AU" sz="900" b="1" dirty="0" smtClean="0"/>
              <a:t>Toowoomba; Remote = not city or regional</a:t>
            </a:r>
            <a:endParaRPr lang="en-AU" sz="900" b="1" dirty="0"/>
          </a:p>
        </p:txBody>
      </p:sp>
      <p:sp>
        <p:nvSpPr>
          <p:cNvPr id="2" name="Slide Number Placeholder 1"/>
          <p:cNvSpPr>
            <a:spLocks noGrp="1"/>
          </p:cNvSpPr>
          <p:nvPr>
            <p:ph type="sldNum" sz="quarter" idx="12"/>
          </p:nvPr>
        </p:nvSpPr>
        <p:spPr/>
        <p:txBody>
          <a:bodyPr/>
          <a:lstStyle/>
          <a:p>
            <a:fld id="{9A85A96F-A088-4DAD-9BF0-9491AAE55361}" type="slidenum">
              <a:rPr lang="en-AU" smtClean="0"/>
              <a:t>5</a:t>
            </a:fld>
            <a:endParaRPr lang="en-AU"/>
          </a:p>
        </p:txBody>
      </p:sp>
    </p:spTree>
    <p:extLst>
      <p:ext uri="{BB962C8B-B14F-4D97-AF65-F5344CB8AC3E}">
        <p14:creationId xmlns:p14="http://schemas.microsoft.com/office/powerpoint/2010/main" val="3399672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520" y="1237274"/>
            <a:ext cx="4596002" cy="307777"/>
          </a:xfrm>
          <a:prstGeom prst="rect">
            <a:avLst/>
          </a:prstGeom>
          <a:noFill/>
        </p:spPr>
        <p:txBody>
          <a:bodyPr wrap="none" rtlCol="0">
            <a:spAutoFit/>
          </a:bodyPr>
          <a:lstStyle/>
          <a:p>
            <a:r>
              <a:rPr lang="en-AU" sz="1400" b="1" dirty="0" smtClean="0"/>
              <a:t>NUMBER OF RESPONDENTS UNDERTAKING SURVEY BY AGE</a:t>
            </a:r>
            <a:endParaRPr lang="en-AU" sz="1400" b="1" dirty="0"/>
          </a:p>
        </p:txBody>
      </p:sp>
      <p:sp>
        <p:nvSpPr>
          <p:cNvPr id="9" name="Title 1"/>
          <p:cNvSpPr txBox="1">
            <a:spLocks/>
          </p:cNvSpPr>
          <p:nvPr/>
        </p:nvSpPr>
        <p:spPr>
          <a:xfrm>
            <a:off x="2915816" y="-1"/>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82% of respondents were in their twenties, 15% were in their thirties, 3% were forty years old or older</a:t>
            </a:r>
            <a:endParaRPr lang="en-AU" dirty="0"/>
          </a:p>
        </p:txBody>
      </p:sp>
      <p:sp>
        <p:nvSpPr>
          <p:cNvPr id="8" name="TextBox 7"/>
          <p:cNvSpPr txBox="1"/>
          <p:nvPr/>
        </p:nvSpPr>
        <p:spPr>
          <a:xfrm>
            <a:off x="60934" y="6582544"/>
            <a:ext cx="2129109" cy="230832"/>
          </a:xfrm>
          <a:prstGeom prst="rect">
            <a:avLst/>
          </a:prstGeom>
          <a:noFill/>
        </p:spPr>
        <p:txBody>
          <a:bodyPr wrap="none" rtlCol="0">
            <a:spAutoFit/>
          </a:bodyPr>
          <a:lstStyle/>
          <a:p>
            <a:r>
              <a:rPr lang="en-AU" sz="900" b="1" dirty="0" smtClean="0"/>
              <a:t>* Respondents 22 years old and younger</a:t>
            </a:r>
          </a:p>
        </p:txBody>
      </p:sp>
      <p:sp>
        <p:nvSpPr>
          <p:cNvPr id="2" name="Slide Number Placeholder 1"/>
          <p:cNvSpPr>
            <a:spLocks noGrp="1"/>
          </p:cNvSpPr>
          <p:nvPr>
            <p:ph type="sldNum" sz="quarter" idx="12"/>
          </p:nvPr>
        </p:nvSpPr>
        <p:spPr/>
        <p:txBody>
          <a:bodyPr/>
          <a:lstStyle/>
          <a:p>
            <a:fld id="{9A85A96F-A088-4DAD-9BF0-9491AAE55361}" type="slidenum">
              <a:rPr lang="en-AU" smtClean="0"/>
              <a:t>6</a:t>
            </a:fld>
            <a:endParaRPr lang="en-AU"/>
          </a:p>
        </p:txBody>
      </p:sp>
      <p:pic>
        <p:nvPicPr>
          <p:cNvPr id="3" name="Picture 2"/>
          <p:cNvPicPr>
            <a:picLocks noChangeAspect="1"/>
          </p:cNvPicPr>
          <p:nvPr/>
        </p:nvPicPr>
        <p:blipFill>
          <a:blip r:embed="rId2"/>
          <a:stretch>
            <a:fillRect/>
          </a:stretch>
        </p:blipFill>
        <p:spPr>
          <a:xfrm>
            <a:off x="683568" y="1952901"/>
            <a:ext cx="7734300" cy="4008120"/>
          </a:xfrm>
          <a:prstGeom prst="rect">
            <a:avLst/>
          </a:prstGeom>
        </p:spPr>
      </p:pic>
    </p:spTree>
    <p:extLst>
      <p:ext uri="{BB962C8B-B14F-4D97-AF65-F5344CB8AC3E}">
        <p14:creationId xmlns:p14="http://schemas.microsoft.com/office/powerpoint/2010/main" val="1457841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3166846"/>
            <a:ext cx="612068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itle 1"/>
          <p:cNvSpPr txBox="1">
            <a:spLocks/>
          </p:cNvSpPr>
          <p:nvPr/>
        </p:nvSpPr>
        <p:spPr>
          <a:xfrm>
            <a:off x="2627784" y="-1"/>
            <a:ext cx="6516216"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endParaRPr lang="en-AU" sz="2400" dirty="0"/>
          </a:p>
        </p:txBody>
      </p:sp>
      <p:sp>
        <p:nvSpPr>
          <p:cNvPr id="3" name="TextBox 2"/>
          <p:cNvSpPr txBox="1"/>
          <p:nvPr/>
        </p:nvSpPr>
        <p:spPr>
          <a:xfrm>
            <a:off x="1619672" y="1794296"/>
            <a:ext cx="5688632" cy="3416320"/>
          </a:xfrm>
          <a:prstGeom prst="rect">
            <a:avLst/>
          </a:prstGeom>
          <a:noFill/>
        </p:spPr>
        <p:txBody>
          <a:bodyPr wrap="square" rtlCol="0">
            <a:spAutoFit/>
          </a:bodyPr>
          <a:lstStyle/>
          <a:p>
            <a:r>
              <a:rPr lang="en-AU" sz="2400" b="1" dirty="0">
                <a:solidFill>
                  <a:schemeClr val="accent1">
                    <a:lumMod val="75000"/>
                  </a:schemeClr>
                </a:solidFill>
              </a:rPr>
              <a:t>Executive summary</a:t>
            </a:r>
          </a:p>
          <a:p>
            <a:endParaRPr lang="en-AU" sz="2400" b="1" dirty="0">
              <a:solidFill>
                <a:schemeClr val="accent1">
                  <a:lumMod val="75000"/>
                </a:schemeClr>
              </a:solidFill>
            </a:endParaRPr>
          </a:p>
          <a:p>
            <a:r>
              <a:rPr lang="en-AU" sz="2400" b="1" dirty="0" smtClean="0">
                <a:solidFill>
                  <a:schemeClr val="accent1">
                    <a:lumMod val="75000"/>
                  </a:schemeClr>
                </a:solidFill>
              </a:rPr>
              <a:t>Demographics</a:t>
            </a:r>
          </a:p>
          <a:p>
            <a:endParaRPr lang="en-AU" sz="2400" b="1" dirty="0">
              <a:solidFill>
                <a:schemeClr val="accent1">
                  <a:lumMod val="75000"/>
                </a:schemeClr>
              </a:solidFill>
            </a:endParaRPr>
          </a:p>
          <a:p>
            <a:r>
              <a:rPr lang="en-AU" sz="2400" b="1" dirty="0" smtClean="0">
                <a:solidFill>
                  <a:schemeClr val="bg1"/>
                </a:solidFill>
              </a:rPr>
              <a:t>Overall perceived preparedness</a:t>
            </a:r>
          </a:p>
          <a:p>
            <a:endParaRPr lang="en-AU" sz="2400" b="1" dirty="0">
              <a:solidFill>
                <a:schemeClr val="accent1">
                  <a:lumMod val="75000"/>
                </a:schemeClr>
              </a:solidFill>
            </a:endParaRPr>
          </a:p>
          <a:p>
            <a:r>
              <a:rPr lang="en-AU" sz="2400" b="1" dirty="0" smtClean="0">
                <a:solidFill>
                  <a:schemeClr val="accent1">
                    <a:lumMod val="75000"/>
                  </a:schemeClr>
                </a:solidFill>
              </a:rPr>
              <a:t>Capabilities, satisfactions and challenges</a:t>
            </a:r>
          </a:p>
          <a:p>
            <a:endParaRPr lang="en-AU" sz="2400" b="1" dirty="0">
              <a:solidFill>
                <a:schemeClr val="accent1">
                  <a:lumMod val="75000"/>
                </a:schemeClr>
              </a:solidFill>
            </a:endParaRPr>
          </a:p>
          <a:p>
            <a:r>
              <a:rPr lang="en-AU" sz="2400" b="1" dirty="0" smtClean="0">
                <a:solidFill>
                  <a:schemeClr val="accent1">
                    <a:lumMod val="75000"/>
                  </a:schemeClr>
                </a:solidFill>
              </a:rPr>
              <a:t>Perceived preparedness by skills group</a:t>
            </a:r>
          </a:p>
        </p:txBody>
      </p:sp>
      <p:sp>
        <p:nvSpPr>
          <p:cNvPr id="5" name="Slide Number Placeholder 4"/>
          <p:cNvSpPr>
            <a:spLocks noGrp="1"/>
          </p:cNvSpPr>
          <p:nvPr>
            <p:ph type="sldNum" sz="quarter" idx="12"/>
          </p:nvPr>
        </p:nvSpPr>
        <p:spPr/>
        <p:txBody>
          <a:bodyPr/>
          <a:lstStyle/>
          <a:p>
            <a:fld id="{9A85A96F-A088-4DAD-9BF0-9491AAE55361}" type="slidenum">
              <a:rPr lang="en-AU" smtClean="0"/>
              <a:t>7</a:t>
            </a:fld>
            <a:endParaRPr lang="en-AU"/>
          </a:p>
        </p:txBody>
      </p:sp>
    </p:spTree>
    <p:extLst>
      <p:ext uri="{BB962C8B-B14F-4D97-AF65-F5344CB8AC3E}">
        <p14:creationId xmlns:p14="http://schemas.microsoft.com/office/powerpoint/2010/main" val="1861790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88083" name="think-cell Slide" r:id="rId6" imgW="378" imgH="379" progId="TCLayout.ActiveDocument.1">
                  <p:embed/>
                </p:oleObj>
              </mc:Choice>
              <mc:Fallback>
                <p:oleObj name="think-cell Slide" r:id="rId6" imgW="378" imgH="379" progId="TCLayout.ActiveDocument.1">
                  <p:embed/>
                  <p:pic>
                    <p:nvPicPr>
                      <p:cNvPr id="3" name="Object 2" hidden="1"/>
                      <p:cNvPicPr/>
                      <p:nvPr/>
                    </p:nvPicPr>
                    <p:blipFill>
                      <a:blip r:embed="rId7"/>
                      <a:stretch>
                        <a:fillRect/>
                      </a:stretch>
                    </p:blipFill>
                    <p:spPr>
                      <a:xfrm>
                        <a:off x="0" y="0"/>
                        <a:ext cx="158750" cy="158750"/>
                      </a:xfrm>
                      <a:prstGeom prst="rect">
                        <a:avLst/>
                      </a:prstGeom>
                    </p:spPr>
                  </p:pic>
                </p:oleObj>
              </mc:Fallback>
            </mc:AlternateContent>
          </a:graphicData>
        </a:graphic>
      </p:graphicFrame>
      <p:sp>
        <p:nvSpPr>
          <p:cNvPr id="6" name="TextBox 5"/>
          <p:cNvSpPr txBox="1"/>
          <p:nvPr>
            <p:custDataLst>
              <p:tags r:id="rId3"/>
            </p:custDataLst>
          </p:nvPr>
        </p:nvSpPr>
        <p:spPr>
          <a:xfrm>
            <a:off x="251520" y="1237274"/>
            <a:ext cx="7776864" cy="523220"/>
          </a:xfrm>
          <a:prstGeom prst="rect">
            <a:avLst/>
          </a:prstGeom>
          <a:noFill/>
        </p:spPr>
        <p:txBody>
          <a:bodyPr wrap="square" rtlCol="0">
            <a:spAutoFit/>
          </a:bodyPr>
          <a:lstStyle/>
          <a:p>
            <a:r>
              <a:rPr lang="en-AU" sz="1400" b="1" dirty="0" smtClean="0"/>
              <a:t>PERCEPTIONS OF LEVEL OF PREPAREDNESS BY RESPONDENTS</a:t>
            </a:r>
          </a:p>
          <a:p>
            <a:endParaRPr lang="en-AU" sz="1400" b="1" dirty="0" smtClean="0"/>
          </a:p>
        </p:txBody>
      </p:sp>
      <p:sp>
        <p:nvSpPr>
          <p:cNvPr id="9" name="Title 1"/>
          <p:cNvSpPr txBox="1">
            <a:spLocks/>
          </p:cNvSpPr>
          <p:nvPr>
            <p:custDataLst>
              <p:tags r:id="rId4"/>
            </p:custDataLst>
          </p:nvPr>
        </p:nvSpPr>
        <p:spPr>
          <a:xfrm>
            <a:off x="2915816" y="44624"/>
            <a:ext cx="6228184"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Overall respondents felt that their medical education had prepared them sufficiently for internship, but there was significant variance in responses</a:t>
            </a:r>
            <a:endParaRPr lang="en-AU" dirty="0"/>
          </a:p>
        </p:txBody>
      </p:sp>
      <p:sp>
        <p:nvSpPr>
          <p:cNvPr id="11" name="TextBox 10"/>
          <p:cNvSpPr txBox="1"/>
          <p:nvPr/>
        </p:nvSpPr>
        <p:spPr>
          <a:xfrm>
            <a:off x="60934" y="6444044"/>
            <a:ext cx="7679418" cy="369332"/>
          </a:xfrm>
          <a:prstGeom prst="rect">
            <a:avLst/>
          </a:prstGeom>
          <a:noFill/>
        </p:spPr>
        <p:txBody>
          <a:bodyPr wrap="square" rtlCol="0">
            <a:spAutoFit/>
          </a:bodyPr>
          <a:lstStyle/>
          <a:p>
            <a:r>
              <a:rPr lang="en-AU" sz="900" b="1" dirty="0" smtClean="0"/>
              <a:t>* In answering the following question: Please indicate your level of agreement with the statement: “Overall I felt my medical education was sufficient to undertake the role and responsibilities of intern”</a:t>
            </a:r>
          </a:p>
        </p:txBody>
      </p:sp>
      <p:sp>
        <p:nvSpPr>
          <p:cNvPr id="4" name="Slide Number Placeholder 3"/>
          <p:cNvSpPr>
            <a:spLocks noGrp="1"/>
          </p:cNvSpPr>
          <p:nvPr>
            <p:ph type="sldNum" sz="quarter" idx="12"/>
          </p:nvPr>
        </p:nvSpPr>
        <p:spPr/>
        <p:txBody>
          <a:bodyPr/>
          <a:lstStyle/>
          <a:p>
            <a:fld id="{9A85A96F-A088-4DAD-9BF0-9491AAE55361}" type="slidenum">
              <a:rPr lang="en-AU" smtClean="0"/>
              <a:t>8</a:t>
            </a:fld>
            <a:endParaRPr lang="en-AU"/>
          </a:p>
        </p:txBody>
      </p:sp>
      <p:pic>
        <p:nvPicPr>
          <p:cNvPr id="57414" name="Picture 7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37536" y="1922954"/>
            <a:ext cx="5951537"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251520" y="1431966"/>
            <a:ext cx="5535170" cy="276999"/>
          </a:xfrm>
          <a:prstGeom prst="rect">
            <a:avLst/>
          </a:prstGeom>
          <a:noFill/>
        </p:spPr>
        <p:txBody>
          <a:bodyPr wrap="none" rtlCol="0">
            <a:spAutoFit/>
          </a:bodyPr>
          <a:lstStyle/>
          <a:p>
            <a:r>
              <a:rPr lang="en-AU" sz="1200" dirty="0" smtClean="0"/>
              <a:t>(Percentage of respondents expressing level of agreement on Five Point Likert scale*) </a:t>
            </a:r>
            <a:endParaRPr lang="en-AU" sz="1200" dirty="0"/>
          </a:p>
        </p:txBody>
      </p:sp>
    </p:spTree>
    <p:extLst>
      <p:ext uri="{BB962C8B-B14F-4D97-AF65-F5344CB8AC3E}">
        <p14:creationId xmlns:p14="http://schemas.microsoft.com/office/powerpoint/2010/main" val="2802080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91147" name="think-cell Slide" r:id="rId6" imgW="378" imgH="379" progId="TCLayout.ActiveDocument.1">
                  <p:embed/>
                </p:oleObj>
              </mc:Choice>
              <mc:Fallback>
                <p:oleObj name="think-cell Slide" r:id="rId6" imgW="378" imgH="379" progId="TCLayout.ActiveDocument.1">
                  <p:embed/>
                  <p:pic>
                    <p:nvPicPr>
                      <p:cNvPr id="8" name="Object 7" hidden="1"/>
                      <p:cNvPicPr/>
                      <p:nvPr/>
                    </p:nvPicPr>
                    <p:blipFill>
                      <a:blip r:embed="rId7"/>
                      <a:stretch>
                        <a:fillRect/>
                      </a:stretch>
                    </p:blipFill>
                    <p:spPr>
                      <a:xfrm>
                        <a:off x="0" y="0"/>
                        <a:ext cx="158750" cy="158750"/>
                      </a:xfrm>
                      <a:prstGeom prst="rect">
                        <a:avLst/>
                      </a:prstGeom>
                    </p:spPr>
                  </p:pic>
                </p:oleObj>
              </mc:Fallback>
            </mc:AlternateContent>
          </a:graphicData>
        </a:graphic>
      </p:graphicFrame>
      <p:sp>
        <p:nvSpPr>
          <p:cNvPr id="9" name="Title 1"/>
          <p:cNvSpPr txBox="1">
            <a:spLocks/>
          </p:cNvSpPr>
          <p:nvPr>
            <p:custDataLst>
              <p:tags r:id="rId3"/>
            </p:custDataLst>
          </p:nvPr>
        </p:nvSpPr>
        <p:spPr>
          <a:xfrm>
            <a:off x="1979712" y="-1"/>
            <a:ext cx="7122702" cy="1052737"/>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000" kern="1200">
                <a:solidFill>
                  <a:schemeClr val="bg1"/>
                </a:solidFill>
                <a:latin typeface="+mj-lt"/>
                <a:ea typeface="+mj-ea"/>
                <a:cs typeface="+mj-cs"/>
              </a:defRPr>
            </a:lvl1pPr>
          </a:lstStyle>
          <a:p>
            <a:r>
              <a:rPr lang="en-AU" dirty="0" smtClean="0"/>
              <a:t>In particular, age had a significant and negative correlation with perceived preparedness</a:t>
            </a:r>
          </a:p>
        </p:txBody>
      </p:sp>
      <p:sp>
        <p:nvSpPr>
          <p:cNvPr id="16" name="TextBox 15"/>
          <p:cNvSpPr txBox="1"/>
          <p:nvPr>
            <p:custDataLst>
              <p:tags r:id="rId4"/>
            </p:custDataLst>
          </p:nvPr>
        </p:nvSpPr>
        <p:spPr>
          <a:xfrm>
            <a:off x="395536" y="1152040"/>
            <a:ext cx="7560840" cy="307777"/>
          </a:xfrm>
          <a:prstGeom prst="rect">
            <a:avLst/>
          </a:prstGeom>
          <a:noFill/>
        </p:spPr>
        <p:txBody>
          <a:bodyPr wrap="square" rtlCol="0">
            <a:spAutoFit/>
          </a:bodyPr>
          <a:lstStyle/>
          <a:p>
            <a:r>
              <a:rPr lang="en-AU" sz="1400" b="1" dirty="0" smtClean="0"/>
              <a:t>OVERALL PREPAREDNESS RATING AS A FUNCTION OF AGE</a:t>
            </a:r>
            <a:endParaRPr lang="en-AU" sz="1400" b="1" dirty="0"/>
          </a:p>
        </p:txBody>
      </p:sp>
      <p:sp>
        <p:nvSpPr>
          <p:cNvPr id="2" name="TextBox 1"/>
          <p:cNvSpPr txBox="1"/>
          <p:nvPr/>
        </p:nvSpPr>
        <p:spPr>
          <a:xfrm>
            <a:off x="6954903" y="6019127"/>
            <a:ext cx="462114" cy="307777"/>
          </a:xfrm>
          <a:prstGeom prst="rect">
            <a:avLst/>
          </a:prstGeom>
          <a:noFill/>
        </p:spPr>
        <p:txBody>
          <a:bodyPr wrap="none" rtlCol="0">
            <a:spAutoFit/>
          </a:bodyPr>
          <a:lstStyle/>
          <a:p>
            <a:r>
              <a:rPr lang="en-AU" sz="1400" dirty="0" smtClean="0"/>
              <a:t>Age</a:t>
            </a:r>
            <a:endParaRPr lang="en-AU" sz="1400" dirty="0"/>
          </a:p>
        </p:txBody>
      </p:sp>
      <p:sp>
        <p:nvSpPr>
          <p:cNvPr id="20" name="TextBox 19"/>
          <p:cNvSpPr txBox="1"/>
          <p:nvPr/>
        </p:nvSpPr>
        <p:spPr>
          <a:xfrm>
            <a:off x="60934" y="6444044"/>
            <a:ext cx="8471506" cy="369332"/>
          </a:xfrm>
          <a:prstGeom prst="rect">
            <a:avLst/>
          </a:prstGeom>
          <a:noFill/>
        </p:spPr>
        <p:txBody>
          <a:bodyPr wrap="square" rtlCol="0">
            <a:spAutoFit/>
          </a:bodyPr>
          <a:lstStyle/>
          <a:p>
            <a:r>
              <a:rPr lang="en-AU" sz="900" b="1" dirty="0" smtClean="0"/>
              <a:t>* Likert scale responses by age of respondent in answering the following question: Please indicate your level of agreement with the statement: “Overall I felt my medical education was sufficient to undertake the role and responsibilities of intern”</a:t>
            </a:r>
          </a:p>
        </p:txBody>
      </p:sp>
      <p:sp>
        <p:nvSpPr>
          <p:cNvPr id="3" name="Slide Number Placeholder 2"/>
          <p:cNvSpPr>
            <a:spLocks noGrp="1"/>
          </p:cNvSpPr>
          <p:nvPr>
            <p:ph type="sldNum" sz="quarter" idx="12"/>
          </p:nvPr>
        </p:nvSpPr>
        <p:spPr/>
        <p:txBody>
          <a:bodyPr/>
          <a:lstStyle/>
          <a:p>
            <a:fld id="{9A85A96F-A088-4DAD-9BF0-9491AAE55361}" type="slidenum">
              <a:rPr lang="en-AU" smtClean="0"/>
              <a:t>9</a:t>
            </a:fld>
            <a:endParaRPr lang="en-AU"/>
          </a:p>
        </p:txBody>
      </p:sp>
      <p:sp>
        <p:nvSpPr>
          <p:cNvPr id="25" name="TextBox 24"/>
          <p:cNvSpPr txBox="1"/>
          <p:nvPr/>
        </p:nvSpPr>
        <p:spPr>
          <a:xfrm>
            <a:off x="1596954" y="1700808"/>
            <a:ext cx="6194089" cy="677108"/>
          </a:xfrm>
          <a:prstGeom prst="rect">
            <a:avLst/>
          </a:prstGeom>
          <a:noFill/>
        </p:spPr>
        <p:txBody>
          <a:bodyPr wrap="square" rtlCol="0">
            <a:spAutoFit/>
          </a:bodyPr>
          <a:lstStyle/>
          <a:p>
            <a:r>
              <a:rPr lang="en-AU" sz="1400" dirty="0" smtClean="0"/>
              <a:t>Rating</a:t>
            </a:r>
          </a:p>
          <a:p>
            <a:r>
              <a:rPr lang="en-AU" sz="1000" dirty="0"/>
              <a:t>(</a:t>
            </a:r>
            <a:r>
              <a:rPr lang="en-AU" sz="1000" dirty="0" smtClean="0"/>
              <a:t>2 </a:t>
            </a:r>
            <a:r>
              <a:rPr lang="en-AU" sz="1000" dirty="0"/>
              <a:t>= </a:t>
            </a:r>
            <a:r>
              <a:rPr lang="en-AU" sz="1000" dirty="0" smtClean="0"/>
              <a:t>disagree, 3 </a:t>
            </a:r>
            <a:r>
              <a:rPr lang="en-AU" sz="1000" dirty="0"/>
              <a:t>= </a:t>
            </a:r>
            <a:r>
              <a:rPr lang="en-AU" sz="1000" dirty="0" smtClean="0"/>
              <a:t>neutral, 4 </a:t>
            </a:r>
            <a:r>
              <a:rPr lang="en-AU" sz="1000" dirty="0"/>
              <a:t>= </a:t>
            </a:r>
            <a:r>
              <a:rPr lang="en-AU" sz="1000" dirty="0" smtClean="0"/>
              <a:t>agree, 5 </a:t>
            </a:r>
            <a:r>
              <a:rPr lang="en-AU" sz="1000" dirty="0"/>
              <a:t>= strongly </a:t>
            </a:r>
            <a:r>
              <a:rPr lang="en-AU" sz="1000" dirty="0" smtClean="0"/>
              <a:t>agree*)</a:t>
            </a:r>
            <a:endParaRPr lang="en-AU" sz="1000" dirty="0"/>
          </a:p>
          <a:p>
            <a:endParaRPr lang="en-AU" sz="1400" dirty="0"/>
          </a:p>
        </p:txBody>
      </p:sp>
      <p:sp>
        <p:nvSpPr>
          <p:cNvPr id="26" name="TextBox 25"/>
          <p:cNvSpPr txBox="1"/>
          <p:nvPr/>
        </p:nvSpPr>
        <p:spPr>
          <a:xfrm>
            <a:off x="397648" y="1351801"/>
            <a:ext cx="3979294" cy="276999"/>
          </a:xfrm>
          <a:prstGeom prst="rect">
            <a:avLst/>
          </a:prstGeom>
          <a:noFill/>
        </p:spPr>
        <p:txBody>
          <a:bodyPr wrap="none" rtlCol="0">
            <a:spAutoFit/>
          </a:bodyPr>
          <a:lstStyle/>
          <a:p>
            <a:r>
              <a:rPr lang="en-AU" sz="1200" dirty="0" smtClean="0"/>
              <a:t>(Scatter plot of respondent age versus average Likert rating*)</a:t>
            </a:r>
            <a:endParaRPr lang="en-AU" sz="1200" dirty="0"/>
          </a:p>
        </p:txBody>
      </p:sp>
      <p:pic>
        <p:nvPicPr>
          <p:cNvPr id="7" name="Picture 6"/>
          <p:cNvPicPr>
            <a:picLocks noChangeAspect="1"/>
          </p:cNvPicPr>
          <p:nvPr/>
        </p:nvPicPr>
        <p:blipFill>
          <a:blip r:embed="rId8"/>
          <a:stretch>
            <a:fillRect/>
          </a:stretch>
        </p:blipFill>
        <p:spPr>
          <a:xfrm>
            <a:off x="1596954" y="2188604"/>
            <a:ext cx="5559976" cy="3830523"/>
          </a:xfrm>
          <a:prstGeom prst="rect">
            <a:avLst/>
          </a:prstGeom>
        </p:spPr>
      </p:pic>
    </p:spTree>
    <p:extLst>
      <p:ext uri="{BB962C8B-B14F-4D97-AF65-F5344CB8AC3E}">
        <p14:creationId xmlns:p14="http://schemas.microsoft.com/office/powerpoint/2010/main" val="3763622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7839&quot;&gt;&lt;version val=&quot;21066&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0&quot;/&gt;&lt;/m_mruColor&gt;&lt;m_mapectfillschemeMRU/&gt;&lt;m_eweekdayFirstOfWeek val=&quot;2&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DecimalSymbol17909&gt;.&lt;/m_chDecimalSymbol17909&gt;&lt;m_nGroupingDigits17909 val=&quot;3&quot;/&gt;&lt;m_chGroupingSymbol17909&gt;,&lt;/m_chGroupingSymbol17909&gt;&lt;/m_precDefault&gt;&lt;/CDefaultPrec&gt;&lt;/root&gt;"/>
  <p:tag name="THINKCELLUNDODONOTDELETE" val="49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AaH7NYwdbESsSHmFjW.69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6EhC5fMxIEqRb8_YQJsYU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gfWgTkvHs0mJq4J3g4ZsA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fL_SfTigbU2n5nW_hSf5h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emIa5BPsTkuZRGm7Xm4Gv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6Ioh9gaeP0SKH3iPfpYcW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RtKEKNK9_E2nThSs0aY6Y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sLC_eiP5n0OPGZEb9bdk8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twb647O5yk6owunzbjZQWg"/>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CX8TPdWPCE6Df3QOesbG8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JCNb7kynRkGcCNDsLpcyz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gNljOM.2mk6BHRsTakVUJ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HBcp4D7lVUyjZa.wzz9ZKQ"/>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vPWtC2EZ90OZJqCE5nzdB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nmiqTjqXvUmyd7NgxkMoT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99vnwgV52UGolBY.Zvxl6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svwHVGtsEWWtJQsLE5Pe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5_W8JgxK50uz3Vv.RwiUu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u26pVGD7xEK_pH09G3GcD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UMg7gHmRyUOvZ7aV6xaLe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OHkDRWMne0SiN_fst2cQI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14078</TotalTime>
  <Words>2033</Words>
  <Application>Microsoft Office PowerPoint</Application>
  <PresentationFormat>On-screen Show (4:3)</PresentationFormat>
  <Paragraphs>273</Paragraphs>
  <Slides>22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Calibri</vt:lpstr>
      <vt:lpstr>Wingdings</vt:lpstr>
      <vt:lpstr>Office Theme</vt:lpstr>
      <vt:lpstr>think-cell Slide</vt:lpstr>
      <vt:lpstr>AMC/ MBA Preparedness for Internship Survey  Survey Results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Ashwin</dc:creator>
  <cp:lastModifiedBy>Kristy O'Reilly</cp:lastModifiedBy>
  <cp:revision>450</cp:revision>
  <cp:lastPrinted>2018-03-06T03:05:04Z</cp:lastPrinted>
  <dcterms:created xsi:type="dcterms:W3CDTF">2017-06-04T23:52:23Z</dcterms:created>
  <dcterms:modified xsi:type="dcterms:W3CDTF">2018-05-02T23:22:48Z</dcterms:modified>
</cp:coreProperties>
</file>