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4" r:id="rId3"/>
    <p:sldId id="313" r:id="rId4"/>
    <p:sldId id="304" r:id="rId5"/>
    <p:sldId id="303" r:id="rId6"/>
    <p:sldId id="315" r:id="rId7"/>
    <p:sldId id="305" r:id="rId8"/>
    <p:sldId id="316" r:id="rId9"/>
    <p:sldId id="328" r:id="rId10"/>
    <p:sldId id="306" r:id="rId11"/>
    <p:sldId id="307" r:id="rId12"/>
    <p:sldId id="308" r:id="rId13"/>
    <p:sldId id="329" r:id="rId14"/>
    <p:sldId id="318" r:id="rId15"/>
    <p:sldId id="309" r:id="rId16"/>
    <p:sldId id="319" r:id="rId17"/>
    <p:sldId id="322" r:id="rId18"/>
    <p:sldId id="323" r:id="rId19"/>
    <p:sldId id="325" r:id="rId20"/>
    <p:sldId id="312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AC6"/>
    <a:srgbClr val="003C52"/>
    <a:srgbClr val="005274"/>
    <a:srgbClr val="FFA800"/>
    <a:srgbClr val="0095A9"/>
    <a:srgbClr val="00738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1777" autoAdjust="0"/>
  </p:normalViewPr>
  <p:slideViewPr>
    <p:cSldViewPr snapToGrid="0">
      <p:cViewPr varScale="1">
        <p:scale>
          <a:sx n="93" d="100"/>
          <a:sy n="93" d="100"/>
        </p:scale>
        <p:origin x="1158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AA198-50E2-44DA-B87B-742853CB8BF6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DDFABBCE-A028-40BE-837F-BF78DD1C2A96}">
      <dgm:prSet phldrT="[Text]"/>
      <dgm:spPr>
        <a:solidFill>
          <a:srgbClr val="005274"/>
        </a:solidFill>
      </dgm:spPr>
      <dgm:t>
        <a:bodyPr/>
        <a:lstStyle/>
        <a:p>
          <a:r>
            <a:rPr lang="en-AU" b="1" dirty="0">
              <a:latin typeface="Raleway" pitchFamily="2" charset="0"/>
            </a:rPr>
            <a:t>Preparation</a:t>
          </a:r>
        </a:p>
      </dgm:t>
    </dgm:pt>
    <dgm:pt modelId="{441F897C-24A9-488B-8D19-A1D18D68DC95}" type="parTrans" cxnId="{C9B5310D-3A04-4FC4-9D51-01D4EAEF5F4A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774A7962-9AA1-4D05-BDC7-0F39B9FE0E3C}" type="sibTrans" cxnId="{C9B5310D-3A04-4FC4-9D51-01D4EAEF5F4A}">
      <dgm:prSet/>
      <dgm:spPr>
        <a:ln w="76200" cap="rnd">
          <a:solidFill>
            <a:srgbClr val="005274"/>
          </a:solidFill>
          <a:miter lim="800000"/>
          <a:headEnd type="none"/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CB6C20F0-B82D-4557-9930-CB84B3A7FD03}">
      <dgm:prSet phldrT="[Text]"/>
      <dgm:spPr>
        <a:solidFill>
          <a:srgbClr val="00738F"/>
        </a:solidFill>
        <a:ln w="76200">
          <a:noFill/>
        </a:ln>
      </dgm:spPr>
      <dgm:t>
        <a:bodyPr/>
        <a:lstStyle/>
        <a:p>
          <a:r>
            <a:rPr lang="en-AU" b="1" dirty="0">
              <a:latin typeface="Raleway" pitchFamily="2" charset="0"/>
            </a:rPr>
            <a:t>Activity/ observation</a:t>
          </a:r>
        </a:p>
      </dgm:t>
    </dgm:pt>
    <dgm:pt modelId="{0681E1BF-9F1E-4F81-9936-7D3DEEF6CEC7}" type="parTrans" cxnId="{D4E55E11-8B8C-4FF9-A804-E8DF2856766A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7A4B22D0-F231-4406-BC09-5F1FC00043EB}" type="sibTrans" cxnId="{D4E55E11-8B8C-4FF9-A804-E8DF2856766A}">
      <dgm:prSet/>
      <dgm:spPr>
        <a:ln w="76200" cap="rnd">
          <a:solidFill>
            <a:srgbClr val="00738F"/>
          </a:solidFill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8722CD64-3A35-4443-8ADA-D7357123D9DF}">
      <dgm:prSet phldrT="[Text]"/>
      <dgm:spPr>
        <a:solidFill>
          <a:srgbClr val="0095A9"/>
        </a:solidFill>
        <a:ln w="76200">
          <a:noFill/>
        </a:ln>
      </dgm:spPr>
      <dgm:t>
        <a:bodyPr/>
        <a:lstStyle/>
        <a:p>
          <a:r>
            <a:rPr lang="en-AU" b="1" dirty="0">
              <a:latin typeface="Raleway" pitchFamily="2" charset="0"/>
            </a:rPr>
            <a:t>Feedback/ discussion</a:t>
          </a:r>
        </a:p>
      </dgm:t>
    </dgm:pt>
    <dgm:pt modelId="{D6BC79DC-4DB0-4B96-860D-63AAAD3DE44B}" type="parTrans" cxnId="{13A8CE3C-A997-4450-8108-D7E36C12A480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2A8439AE-2152-473A-9452-0A62B7428688}" type="sibTrans" cxnId="{13A8CE3C-A997-4450-8108-D7E36C12A480}">
      <dgm:prSet/>
      <dgm:spPr>
        <a:ln w="76200" cap="rnd">
          <a:solidFill>
            <a:srgbClr val="0095A9"/>
          </a:solidFill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9D82F436-F55E-4C3D-A466-117998CB8D5E}">
      <dgm:prSet phldrT="[Text]"/>
      <dgm:spPr>
        <a:solidFill>
          <a:srgbClr val="00BAC6"/>
        </a:solidFill>
        <a:ln w="76200">
          <a:noFill/>
        </a:ln>
      </dgm:spPr>
      <dgm:t>
        <a:bodyPr/>
        <a:lstStyle/>
        <a:p>
          <a:r>
            <a:rPr lang="en-AU" b="1" dirty="0">
              <a:latin typeface="Raleway" pitchFamily="2" charset="0"/>
            </a:rPr>
            <a:t>Next steps</a:t>
          </a:r>
        </a:p>
      </dgm:t>
    </dgm:pt>
    <dgm:pt modelId="{69BBA5CD-50BA-42A1-89E6-B6CA87DAEA7D}" type="parTrans" cxnId="{9E020F19-6408-438A-91DE-B2A691021337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BA199C41-45F8-4AC4-B55F-E8DDC8F27061}" type="sibTrans" cxnId="{9E020F19-6408-438A-91DE-B2A691021337}">
      <dgm:prSet/>
      <dgm:spPr>
        <a:ln w="76200" cap="rnd">
          <a:solidFill>
            <a:srgbClr val="00BAC6"/>
          </a:solidFill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CCBC2C65-41B2-4EA9-B986-9AC3EB21BD64}" type="pres">
      <dgm:prSet presAssocID="{17DAA198-50E2-44DA-B87B-742853CB8BF6}" presName="cycle" presStyleCnt="0">
        <dgm:presLayoutVars>
          <dgm:dir/>
          <dgm:resizeHandles val="exact"/>
        </dgm:presLayoutVars>
      </dgm:prSet>
      <dgm:spPr/>
    </dgm:pt>
    <dgm:pt modelId="{30EDE8FB-E35D-4B20-80C1-1C0BCAFB8598}" type="pres">
      <dgm:prSet presAssocID="{DDFABBCE-A028-40BE-837F-BF78DD1C2A96}" presName="node" presStyleLbl="node1" presStyleIdx="0" presStyleCnt="4" custScaleX="83838" custScaleY="128588" custRadScaleRad="92478" custRadScaleInc="-4138">
        <dgm:presLayoutVars>
          <dgm:bulletEnabled val="1"/>
        </dgm:presLayoutVars>
      </dgm:prSet>
      <dgm:spPr>
        <a:prstGeom prst="ellipse">
          <a:avLst/>
        </a:prstGeom>
      </dgm:spPr>
    </dgm:pt>
    <dgm:pt modelId="{774775BD-BA42-47E1-AE78-DF7B229839D3}" type="pres">
      <dgm:prSet presAssocID="{DDFABBCE-A028-40BE-837F-BF78DD1C2A96}" presName="spNode" presStyleCnt="0"/>
      <dgm:spPr/>
    </dgm:pt>
    <dgm:pt modelId="{59774651-BF76-4B90-BDFB-B33B993B80A3}" type="pres">
      <dgm:prSet presAssocID="{774A7962-9AA1-4D05-BDC7-0F39B9FE0E3C}" presName="sibTrans" presStyleLbl="sibTrans1D1" presStyleIdx="0" presStyleCnt="4"/>
      <dgm:spPr/>
    </dgm:pt>
    <dgm:pt modelId="{6B9FF271-034A-4369-8CC4-538E845EAC6A}" type="pres">
      <dgm:prSet presAssocID="{CB6C20F0-B82D-4557-9930-CB84B3A7FD03}" presName="node" presStyleLbl="node1" presStyleIdx="1" presStyleCnt="4" custScaleX="86786" custScaleY="135260" custRadScaleRad="89802" custRadScaleInc="-332">
        <dgm:presLayoutVars>
          <dgm:bulletEnabled val="1"/>
        </dgm:presLayoutVars>
      </dgm:prSet>
      <dgm:spPr>
        <a:prstGeom prst="ellipse">
          <a:avLst/>
        </a:prstGeom>
      </dgm:spPr>
    </dgm:pt>
    <dgm:pt modelId="{C3E17146-6368-4153-9C01-99F31DD31733}" type="pres">
      <dgm:prSet presAssocID="{CB6C20F0-B82D-4557-9930-CB84B3A7FD03}" presName="spNode" presStyleCnt="0"/>
      <dgm:spPr/>
    </dgm:pt>
    <dgm:pt modelId="{368EC512-7439-43C7-BBB3-0641E42BFBE6}" type="pres">
      <dgm:prSet presAssocID="{7A4B22D0-F231-4406-BC09-5F1FC00043EB}" presName="sibTrans" presStyleLbl="sibTrans1D1" presStyleIdx="1" presStyleCnt="4"/>
      <dgm:spPr/>
    </dgm:pt>
    <dgm:pt modelId="{DA67B213-54D2-4895-BE7A-947AB84A792F}" type="pres">
      <dgm:prSet presAssocID="{8722CD64-3A35-4443-8ADA-D7357123D9DF}" presName="node" presStyleLbl="node1" presStyleIdx="2" presStyleCnt="4" custScaleX="92551" custScaleY="136224" custRadScaleRad="91203" custRadScaleInc="4061">
        <dgm:presLayoutVars>
          <dgm:bulletEnabled val="1"/>
        </dgm:presLayoutVars>
      </dgm:prSet>
      <dgm:spPr>
        <a:prstGeom prst="ellipse">
          <a:avLst/>
        </a:prstGeom>
      </dgm:spPr>
    </dgm:pt>
    <dgm:pt modelId="{0C5C199C-A3C2-47DC-85B2-C30498C2EC04}" type="pres">
      <dgm:prSet presAssocID="{8722CD64-3A35-4443-8ADA-D7357123D9DF}" presName="spNode" presStyleCnt="0"/>
      <dgm:spPr/>
    </dgm:pt>
    <dgm:pt modelId="{EBA641FB-BE98-4CFF-84D7-A7B6BD5B5C1F}" type="pres">
      <dgm:prSet presAssocID="{2A8439AE-2152-473A-9452-0A62B7428688}" presName="sibTrans" presStyleLbl="sibTrans1D1" presStyleIdx="2" presStyleCnt="4"/>
      <dgm:spPr/>
    </dgm:pt>
    <dgm:pt modelId="{6FDAA576-E70A-415A-98EA-C79BA3722F34}" type="pres">
      <dgm:prSet presAssocID="{9D82F436-F55E-4C3D-A466-117998CB8D5E}" presName="node" presStyleLbl="node1" presStyleIdx="3" presStyleCnt="4" custScaleX="85839" custScaleY="128534" custRadScaleRad="88980">
        <dgm:presLayoutVars>
          <dgm:bulletEnabled val="1"/>
        </dgm:presLayoutVars>
      </dgm:prSet>
      <dgm:spPr>
        <a:prstGeom prst="ellipse">
          <a:avLst/>
        </a:prstGeom>
      </dgm:spPr>
    </dgm:pt>
    <dgm:pt modelId="{F7EBFDE8-5512-4501-AD43-0E166723BEA3}" type="pres">
      <dgm:prSet presAssocID="{9D82F436-F55E-4C3D-A466-117998CB8D5E}" presName="spNode" presStyleCnt="0"/>
      <dgm:spPr/>
    </dgm:pt>
    <dgm:pt modelId="{92724CA0-351E-4B29-A019-071038A5692A}" type="pres">
      <dgm:prSet presAssocID="{BA199C41-45F8-4AC4-B55F-E8DDC8F27061}" presName="sibTrans" presStyleLbl="sibTrans1D1" presStyleIdx="3" presStyleCnt="4"/>
      <dgm:spPr/>
    </dgm:pt>
  </dgm:ptLst>
  <dgm:cxnLst>
    <dgm:cxn modelId="{C9B5310D-3A04-4FC4-9D51-01D4EAEF5F4A}" srcId="{17DAA198-50E2-44DA-B87B-742853CB8BF6}" destId="{DDFABBCE-A028-40BE-837F-BF78DD1C2A96}" srcOrd="0" destOrd="0" parTransId="{441F897C-24A9-488B-8D19-A1D18D68DC95}" sibTransId="{774A7962-9AA1-4D05-BDC7-0F39B9FE0E3C}"/>
    <dgm:cxn modelId="{D4E55E11-8B8C-4FF9-A804-E8DF2856766A}" srcId="{17DAA198-50E2-44DA-B87B-742853CB8BF6}" destId="{CB6C20F0-B82D-4557-9930-CB84B3A7FD03}" srcOrd="1" destOrd="0" parTransId="{0681E1BF-9F1E-4F81-9936-7D3DEEF6CEC7}" sibTransId="{7A4B22D0-F231-4406-BC09-5F1FC00043EB}"/>
    <dgm:cxn modelId="{FC510C12-C76D-4EFE-952F-159D1F2279BF}" type="presOf" srcId="{BA199C41-45F8-4AC4-B55F-E8DDC8F27061}" destId="{92724CA0-351E-4B29-A019-071038A5692A}" srcOrd="0" destOrd="0" presId="urn:microsoft.com/office/officeart/2005/8/layout/cycle5"/>
    <dgm:cxn modelId="{9E020F19-6408-438A-91DE-B2A691021337}" srcId="{17DAA198-50E2-44DA-B87B-742853CB8BF6}" destId="{9D82F436-F55E-4C3D-A466-117998CB8D5E}" srcOrd="3" destOrd="0" parTransId="{69BBA5CD-50BA-42A1-89E6-B6CA87DAEA7D}" sibTransId="{BA199C41-45F8-4AC4-B55F-E8DDC8F27061}"/>
    <dgm:cxn modelId="{74EF2A2B-E2DF-4C97-9D9E-382CDA9DC199}" type="presOf" srcId="{17DAA198-50E2-44DA-B87B-742853CB8BF6}" destId="{CCBC2C65-41B2-4EA9-B986-9AC3EB21BD64}" srcOrd="0" destOrd="0" presId="urn:microsoft.com/office/officeart/2005/8/layout/cycle5"/>
    <dgm:cxn modelId="{13A8CE3C-A997-4450-8108-D7E36C12A480}" srcId="{17DAA198-50E2-44DA-B87B-742853CB8BF6}" destId="{8722CD64-3A35-4443-8ADA-D7357123D9DF}" srcOrd="2" destOrd="0" parTransId="{D6BC79DC-4DB0-4B96-860D-63AAAD3DE44B}" sibTransId="{2A8439AE-2152-473A-9452-0A62B7428688}"/>
    <dgm:cxn modelId="{0B05B264-F620-4CD7-AB4C-4F6304CB95C1}" type="presOf" srcId="{7A4B22D0-F231-4406-BC09-5F1FC00043EB}" destId="{368EC512-7439-43C7-BBB3-0641E42BFBE6}" srcOrd="0" destOrd="0" presId="urn:microsoft.com/office/officeart/2005/8/layout/cycle5"/>
    <dgm:cxn modelId="{66E67779-0FC7-4699-A415-01AA43859E5A}" type="presOf" srcId="{774A7962-9AA1-4D05-BDC7-0F39B9FE0E3C}" destId="{59774651-BF76-4B90-BDFB-B33B993B80A3}" srcOrd="0" destOrd="0" presId="urn:microsoft.com/office/officeart/2005/8/layout/cycle5"/>
    <dgm:cxn modelId="{371058B0-F187-4324-8AE7-3DD9BC70A54B}" type="presOf" srcId="{DDFABBCE-A028-40BE-837F-BF78DD1C2A96}" destId="{30EDE8FB-E35D-4B20-80C1-1C0BCAFB8598}" srcOrd="0" destOrd="0" presId="urn:microsoft.com/office/officeart/2005/8/layout/cycle5"/>
    <dgm:cxn modelId="{235D30CA-CD12-462B-B274-73D885FF0A75}" type="presOf" srcId="{8722CD64-3A35-4443-8ADA-D7357123D9DF}" destId="{DA67B213-54D2-4895-BE7A-947AB84A792F}" srcOrd="0" destOrd="0" presId="urn:microsoft.com/office/officeart/2005/8/layout/cycle5"/>
    <dgm:cxn modelId="{1800FDD5-7DE3-45BC-94CD-49012613BD7F}" type="presOf" srcId="{9D82F436-F55E-4C3D-A466-117998CB8D5E}" destId="{6FDAA576-E70A-415A-98EA-C79BA3722F34}" srcOrd="0" destOrd="0" presId="urn:microsoft.com/office/officeart/2005/8/layout/cycle5"/>
    <dgm:cxn modelId="{0F4A9DE0-8112-4DBB-A993-2D033EFB0069}" type="presOf" srcId="{2A8439AE-2152-473A-9452-0A62B7428688}" destId="{EBA641FB-BE98-4CFF-84D7-A7B6BD5B5C1F}" srcOrd="0" destOrd="0" presId="urn:microsoft.com/office/officeart/2005/8/layout/cycle5"/>
    <dgm:cxn modelId="{2CB080E7-3F45-4830-8F4F-CB69C7A06247}" type="presOf" srcId="{CB6C20F0-B82D-4557-9930-CB84B3A7FD03}" destId="{6B9FF271-034A-4369-8CC4-538E845EAC6A}" srcOrd="0" destOrd="0" presId="urn:microsoft.com/office/officeart/2005/8/layout/cycle5"/>
    <dgm:cxn modelId="{FA2FC0CA-D590-4CDF-82DD-775E010C87E9}" type="presParOf" srcId="{CCBC2C65-41B2-4EA9-B986-9AC3EB21BD64}" destId="{30EDE8FB-E35D-4B20-80C1-1C0BCAFB8598}" srcOrd="0" destOrd="0" presId="urn:microsoft.com/office/officeart/2005/8/layout/cycle5"/>
    <dgm:cxn modelId="{BBC164C4-C30D-466F-A180-CAB2809D94B6}" type="presParOf" srcId="{CCBC2C65-41B2-4EA9-B986-9AC3EB21BD64}" destId="{774775BD-BA42-47E1-AE78-DF7B229839D3}" srcOrd="1" destOrd="0" presId="urn:microsoft.com/office/officeart/2005/8/layout/cycle5"/>
    <dgm:cxn modelId="{E64D27CF-244F-47F1-9EC6-A53291F3AD4A}" type="presParOf" srcId="{CCBC2C65-41B2-4EA9-B986-9AC3EB21BD64}" destId="{59774651-BF76-4B90-BDFB-B33B993B80A3}" srcOrd="2" destOrd="0" presId="urn:microsoft.com/office/officeart/2005/8/layout/cycle5"/>
    <dgm:cxn modelId="{B84D585E-C887-42E5-ACAA-302AF96CCFD6}" type="presParOf" srcId="{CCBC2C65-41B2-4EA9-B986-9AC3EB21BD64}" destId="{6B9FF271-034A-4369-8CC4-538E845EAC6A}" srcOrd="3" destOrd="0" presId="urn:microsoft.com/office/officeart/2005/8/layout/cycle5"/>
    <dgm:cxn modelId="{FA3F7B89-BD38-4026-81C5-6CBD75625325}" type="presParOf" srcId="{CCBC2C65-41B2-4EA9-B986-9AC3EB21BD64}" destId="{C3E17146-6368-4153-9C01-99F31DD31733}" srcOrd="4" destOrd="0" presId="urn:microsoft.com/office/officeart/2005/8/layout/cycle5"/>
    <dgm:cxn modelId="{038980E3-E5CA-4FAD-A002-E66BE37B12A3}" type="presParOf" srcId="{CCBC2C65-41B2-4EA9-B986-9AC3EB21BD64}" destId="{368EC512-7439-43C7-BBB3-0641E42BFBE6}" srcOrd="5" destOrd="0" presId="urn:microsoft.com/office/officeart/2005/8/layout/cycle5"/>
    <dgm:cxn modelId="{B289CB7B-4182-49D7-8B8F-FA983DC3C683}" type="presParOf" srcId="{CCBC2C65-41B2-4EA9-B986-9AC3EB21BD64}" destId="{DA67B213-54D2-4895-BE7A-947AB84A792F}" srcOrd="6" destOrd="0" presId="urn:microsoft.com/office/officeart/2005/8/layout/cycle5"/>
    <dgm:cxn modelId="{90AD7EF8-A2F8-4A36-BC86-367EA04F64DE}" type="presParOf" srcId="{CCBC2C65-41B2-4EA9-B986-9AC3EB21BD64}" destId="{0C5C199C-A3C2-47DC-85B2-C30498C2EC04}" srcOrd="7" destOrd="0" presId="urn:microsoft.com/office/officeart/2005/8/layout/cycle5"/>
    <dgm:cxn modelId="{AF111F0A-6DA8-41AD-AC18-CC64DE623A21}" type="presParOf" srcId="{CCBC2C65-41B2-4EA9-B986-9AC3EB21BD64}" destId="{EBA641FB-BE98-4CFF-84D7-A7B6BD5B5C1F}" srcOrd="8" destOrd="0" presId="urn:microsoft.com/office/officeart/2005/8/layout/cycle5"/>
    <dgm:cxn modelId="{A4C415C0-7827-4805-92FD-23D775095B45}" type="presParOf" srcId="{CCBC2C65-41B2-4EA9-B986-9AC3EB21BD64}" destId="{6FDAA576-E70A-415A-98EA-C79BA3722F34}" srcOrd="9" destOrd="0" presId="urn:microsoft.com/office/officeart/2005/8/layout/cycle5"/>
    <dgm:cxn modelId="{CD3E89B1-5C5F-40AB-A1B7-F7A797C98DDC}" type="presParOf" srcId="{CCBC2C65-41B2-4EA9-B986-9AC3EB21BD64}" destId="{F7EBFDE8-5512-4501-AD43-0E166723BEA3}" srcOrd="10" destOrd="0" presId="urn:microsoft.com/office/officeart/2005/8/layout/cycle5"/>
    <dgm:cxn modelId="{AA5227CA-A168-4FB7-B280-071535CE4DB7}" type="presParOf" srcId="{CCBC2C65-41B2-4EA9-B986-9AC3EB21BD64}" destId="{92724CA0-351E-4B29-A019-071038A5692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AA198-50E2-44DA-B87B-742853CB8BF6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DDFABBCE-A028-40BE-837F-BF78DD1C2A96}">
      <dgm:prSet phldrT="[Text]"/>
      <dgm:spPr>
        <a:solidFill>
          <a:srgbClr val="005274"/>
        </a:solidFill>
        <a:ln w="76200">
          <a:solidFill>
            <a:srgbClr val="FFA800"/>
          </a:solidFill>
        </a:ln>
      </dgm:spPr>
      <dgm:t>
        <a:bodyPr/>
        <a:lstStyle/>
        <a:p>
          <a:r>
            <a:rPr lang="en-AU" b="1" dirty="0">
              <a:latin typeface="Raleway" pitchFamily="2" charset="0"/>
            </a:rPr>
            <a:t>Preparation</a:t>
          </a:r>
        </a:p>
      </dgm:t>
    </dgm:pt>
    <dgm:pt modelId="{441F897C-24A9-488B-8D19-A1D18D68DC95}" type="parTrans" cxnId="{C9B5310D-3A04-4FC4-9D51-01D4EAEF5F4A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774A7962-9AA1-4D05-BDC7-0F39B9FE0E3C}" type="sibTrans" cxnId="{C9B5310D-3A04-4FC4-9D51-01D4EAEF5F4A}">
      <dgm:prSet/>
      <dgm:spPr>
        <a:ln w="76200" cap="rnd">
          <a:solidFill>
            <a:srgbClr val="005274"/>
          </a:solidFill>
          <a:miter lim="800000"/>
          <a:headEnd type="none"/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CB6C20F0-B82D-4557-9930-CB84B3A7FD03}">
      <dgm:prSet phldrT="[Text]"/>
      <dgm:spPr>
        <a:solidFill>
          <a:srgbClr val="00738F"/>
        </a:solidFill>
      </dgm:spPr>
      <dgm:t>
        <a:bodyPr/>
        <a:lstStyle/>
        <a:p>
          <a:r>
            <a:rPr lang="en-AU" b="1" dirty="0">
              <a:latin typeface="Raleway" pitchFamily="2" charset="0"/>
            </a:rPr>
            <a:t>Activity/ observation</a:t>
          </a:r>
        </a:p>
      </dgm:t>
    </dgm:pt>
    <dgm:pt modelId="{0681E1BF-9F1E-4F81-9936-7D3DEEF6CEC7}" type="parTrans" cxnId="{D4E55E11-8B8C-4FF9-A804-E8DF2856766A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7A4B22D0-F231-4406-BC09-5F1FC00043EB}" type="sibTrans" cxnId="{D4E55E11-8B8C-4FF9-A804-E8DF2856766A}">
      <dgm:prSet/>
      <dgm:spPr>
        <a:ln w="76200" cap="rnd">
          <a:solidFill>
            <a:srgbClr val="00738F"/>
          </a:solidFill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8722CD64-3A35-4443-8ADA-D7357123D9DF}">
      <dgm:prSet phldrT="[Text]"/>
      <dgm:spPr>
        <a:solidFill>
          <a:srgbClr val="0095A9"/>
        </a:solidFill>
      </dgm:spPr>
      <dgm:t>
        <a:bodyPr/>
        <a:lstStyle/>
        <a:p>
          <a:r>
            <a:rPr lang="en-AU" b="1" dirty="0">
              <a:latin typeface="Raleway" pitchFamily="2" charset="0"/>
            </a:rPr>
            <a:t>Feedback/ discussion</a:t>
          </a:r>
        </a:p>
      </dgm:t>
    </dgm:pt>
    <dgm:pt modelId="{D6BC79DC-4DB0-4B96-860D-63AAAD3DE44B}" type="parTrans" cxnId="{13A8CE3C-A997-4450-8108-D7E36C12A480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2A8439AE-2152-473A-9452-0A62B7428688}" type="sibTrans" cxnId="{13A8CE3C-A997-4450-8108-D7E36C12A480}">
      <dgm:prSet/>
      <dgm:spPr>
        <a:ln w="76200" cap="rnd">
          <a:solidFill>
            <a:srgbClr val="0095A9"/>
          </a:solidFill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9D82F436-F55E-4C3D-A466-117998CB8D5E}">
      <dgm:prSet phldrT="[Text]"/>
      <dgm:spPr>
        <a:solidFill>
          <a:srgbClr val="00BAC6"/>
        </a:solidFill>
      </dgm:spPr>
      <dgm:t>
        <a:bodyPr/>
        <a:lstStyle/>
        <a:p>
          <a:r>
            <a:rPr lang="en-AU" b="1" dirty="0">
              <a:latin typeface="Raleway" pitchFamily="2" charset="0"/>
            </a:rPr>
            <a:t>Next steps</a:t>
          </a:r>
        </a:p>
      </dgm:t>
    </dgm:pt>
    <dgm:pt modelId="{69BBA5CD-50BA-42A1-89E6-B6CA87DAEA7D}" type="parTrans" cxnId="{9E020F19-6408-438A-91DE-B2A691021337}">
      <dgm:prSet/>
      <dgm:spPr/>
      <dgm:t>
        <a:bodyPr/>
        <a:lstStyle/>
        <a:p>
          <a:endParaRPr lang="en-AU" b="1">
            <a:latin typeface="Raleway" pitchFamily="2" charset="0"/>
          </a:endParaRPr>
        </a:p>
      </dgm:t>
    </dgm:pt>
    <dgm:pt modelId="{BA199C41-45F8-4AC4-B55F-E8DDC8F27061}" type="sibTrans" cxnId="{9E020F19-6408-438A-91DE-B2A691021337}">
      <dgm:prSet/>
      <dgm:spPr>
        <a:ln w="76200" cap="rnd">
          <a:solidFill>
            <a:srgbClr val="00BAC6"/>
          </a:solidFill>
        </a:ln>
      </dgm:spPr>
      <dgm:t>
        <a:bodyPr/>
        <a:lstStyle/>
        <a:p>
          <a:endParaRPr lang="en-AU" b="1">
            <a:latin typeface="Raleway" pitchFamily="2" charset="0"/>
          </a:endParaRPr>
        </a:p>
      </dgm:t>
    </dgm:pt>
    <dgm:pt modelId="{CCBC2C65-41B2-4EA9-B986-9AC3EB21BD64}" type="pres">
      <dgm:prSet presAssocID="{17DAA198-50E2-44DA-B87B-742853CB8BF6}" presName="cycle" presStyleCnt="0">
        <dgm:presLayoutVars>
          <dgm:dir/>
          <dgm:resizeHandles val="exact"/>
        </dgm:presLayoutVars>
      </dgm:prSet>
      <dgm:spPr/>
    </dgm:pt>
    <dgm:pt modelId="{30EDE8FB-E35D-4B20-80C1-1C0BCAFB8598}" type="pres">
      <dgm:prSet presAssocID="{DDFABBCE-A028-40BE-837F-BF78DD1C2A96}" presName="node" presStyleLbl="node1" presStyleIdx="0" presStyleCnt="4" custScaleX="83838" custScaleY="128588" custRadScaleRad="92478" custRadScaleInc="-4138">
        <dgm:presLayoutVars>
          <dgm:bulletEnabled val="1"/>
        </dgm:presLayoutVars>
      </dgm:prSet>
      <dgm:spPr>
        <a:prstGeom prst="ellipse">
          <a:avLst/>
        </a:prstGeom>
      </dgm:spPr>
    </dgm:pt>
    <dgm:pt modelId="{774775BD-BA42-47E1-AE78-DF7B229839D3}" type="pres">
      <dgm:prSet presAssocID="{DDFABBCE-A028-40BE-837F-BF78DD1C2A96}" presName="spNode" presStyleCnt="0"/>
      <dgm:spPr/>
    </dgm:pt>
    <dgm:pt modelId="{59774651-BF76-4B90-BDFB-B33B993B80A3}" type="pres">
      <dgm:prSet presAssocID="{774A7962-9AA1-4D05-BDC7-0F39B9FE0E3C}" presName="sibTrans" presStyleLbl="sibTrans1D1" presStyleIdx="0" presStyleCnt="4"/>
      <dgm:spPr/>
    </dgm:pt>
    <dgm:pt modelId="{6B9FF271-034A-4369-8CC4-538E845EAC6A}" type="pres">
      <dgm:prSet presAssocID="{CB6C20F0-B82D-4557-9930-CB84B3A7FD03}" presName="node" presStyleLbl="node1" presStyleIdx="1" presStyleCnt="4" custScaleX="86786" custScaleY="135260" custRadScaleRad="89802" custRadScaleInc="-332">
        <dgm:presLayoutVars>
          <dgm:bulletEnabled val="1"/>
        </dgm:presLayoutVars>
      </dgm:prSet>
      <dgm:spPr>
        <a:prstGeom prst="ellipse">
          <a:avLst/>
        </a:prstGeom>
      </dgm:spPr>
    </dgm:pt>
    <dgm:pt modelId="{C3E17146-6368-4153-9C01-99F31DD31733}" type="pres">
      <dgm:prSet presAssocID="{CB6C20F0-B82D-4557-9930-CB84B3A7FD03}" presName="spNode" presStyleCnt="0"/>
      <dgm:spPr/>
    </dgm:pt>
    <dgm:pt modelId="{368EC512-7439-43C7-BBB3-0641E42BFBE6}" type="pres">
      <dgm:prSet presAssocID="{7A4B22D0-F231-4406-BC09-5F1FC00043EB}" presName="sibTrans" presStyleLbl="sibTrans1D1" presStyleIdx="1" presStyleCnt="4"/>
      <dgm:spPr/>
    </dgm:pt>
    <dgm:pt modelId="{DA67B213-54D2-4895-BE7A-947AB84A792F}" type="pres">
      <dgm:prSet presAssocID="{8722CD64-3A35-4443-8ADA-D7357123D9DF}" presName="node" presStyleLbl="node1" presStyleIdx="2" presStyleCnt="4" custScaleX="92551" custScaleY="136224" custRadScaleRad="91203" custRadScaleInc="4061">
        <dgm:presLayoutVars>
          <dgm:bulletEnabled val="1"/>
        </dgm:presLayoutVars>
      </dgm:prSet>
      <dgm:spPr>
        <a:prstGeom prst="ellipse">
          <a:avLst/>
        </a:prstGeom>
      </dgm:spPr>
    </dgm:pt>
    <dgm:pt modelId="{0C5C199C-A3C2-47DC-85B2-C30498C2EC04}" type="pres">
      <dgm:prSet presAssocID="{8722CD64-3A35-4443-8ADA-D7357123D9DF}" presName="spNode" presStyleCnt="0"/>
      <dgm:spPr/>
    </dgm:pt>
    <dgm:pt modelId="{EBA641FB-BE98-4CFF-84D7-A7B6BD5B5C1F}" type="pres">
      <dgm:prSet presAssocID="{2A8439AE-2152-473A-9452-0A62B7428688}" presName="sibTrans" presStyleLbl="sibTrans1D1" presStyleIdx="2" presStyleCnt="4"/>
      <dgm:spPr/>
    </dgm:pt>
    <dgm:pt modelId="{6FDAA576-E70A-415A-98EA-C79BA3722F34}" type="pres">
      <dgm:prSet presAssocID="{9D82F436-F55E-4C3D-A466-117998CB8D5E}" presName="node" presStyleLbl="node1" presStyleIdx="3" presStyleCnt="4" custScaleX="85839" custScaleY="128534" custRadScaleRad="88980">
        <dgm:presLayoutVars>
          <dgm:bulletEnabled val="1"/>
        </dgm:presLayoutVars>
      </dgm:prSet>
      <dgm:spPr>
        <a:prstGeom prst="ellipse">
          <a:avLst/>
        </a:prstGeom>
      </dgm:spPr>
    </dgm:pt>
    <dgm:pt modelId="{F7EBFDE8-5512-4501-AD43-0E166723BEA3}" type="pres">
      <dgm:prSet presAssocID="{9D82F436-F55E-4C3D-A466-117998CB8D5E}" presName="spNode" presStyleCnt="0"/>
      <dgm:spPr/>
    </dgm:pt>
    <dgm:pt modelId="{92724CA0-351E-4B29-A019-071038A5692A}" type="pres">
      <dgm:prSet presAssocID="{BA199C41-45F8-4AC4-B55F-E8DDC8F27061}" presName="sibTrans" presStyleLbl="sibTrans1D1" presStyleIdx="3" presStyleCnt="4"/>
      <dgm:spPr/>
    </dgm:pt>
  </dgm:ptLst>
  <dgm:cxnLst>
    <dgm:cxn modelId="{C9B5310D-3A04-4FC4-9D51-01D4EAEF5F4A}" srcId="{17DAA198-50E2-44DA-B87B-742853CB8BF6}" destId="{DDFABBCE-A028-40BE-837F-BF78DD1C2A96}" srcOrd="0" destOrd="0" parTransId="{441F897C-24A9-488B-8D19-A1D18D68DC95}" sibTransId="{774A7962-9AA1-4D05-BDC7-0F39B9FE0E3C}"/>
    <dgm:cxn modelId="{D4E55E11-8B8C-4FF9-A804-E8DF2856766A}" srcId="{17DAA198-50E2-44DA-B87B-742853CB8BF6}" destId="{CB6C20F0-B82D-4557-9930-CB84B3A7FD03}" srcOrd="1" destOrd="0" parTransId="{0681E1BF-9F1E-4F81-9936-7D3DEEF6CEC7}" sibTransId="{7A4B22D0-F231-4406-BC09-5F1FC00043EB}"/>
    <dgm:cxn modelId="{FC510C12-C76D-4EFE-952F-159D1F2279BF}" type="presOf" srcId="{BA199C41-45F8-4AC4-B55F-E8DDC8F27061}" destId="{92724CA0-351E-4B29-A019-071038A5692A}" srcOrd="0" destOrd="0" presId="urn:microsoft.com/office/officeart/2005/8/layout/cycle5"/>
    <dgm:cxn modelId="{9E020F19-6408-438A-91DE-B2A691021337}" srcId="{17DAA198-50E2-44DA-B87B-742853CB8BF6}" destId="{9D82F436-F55E-4C3D-A466-117998CB8D5E}" srcOrd="3" destOrd="0" parTransId="{69BBA5CD-50BA-42A1-89E6-B6CA87DAEA7D}" sibTransId="{BA199C41-45F8-4AC4-B55F-E8DDC8F27061}"/>
    <dgm:cxn modelId="{74EF2A2B-E2DF-4C97-9D9E-382CDA9DC199}" type="presOf" srcId="{17DAA198-50E2-44DA-B87B-742853CB8BF6}" destId="{CCBC2C65-41B2-4EA9-B986-9AC3EB21BD64}" srcOrd="0" destOrd="0" presId="urn:microsoft.com/office/officeart/2005/8/layout/cycle5"/>
    <dgm:cxn modelId="{13A8CE3C-A997-4450-8108-D7E36C12A480}" srcId="{17DAA198-50E2-44DA-B87B-742853CB8BF6}" destId="{8722CD64-3A35-4443-8ADA-D7357123D9DF}" srcOrd="2" destOrd="0" parTransId="{D6BC79DC-4DB0-4B96-860D-63AAAD3DE44B}" sibTransId="{2A8439AE-2152-473A-9452-0A62B7428688}"/>
    <dgm:cxn modelId="{0B05B264-F620-4CD7-AB4C-4F6304CB95C1}" type="presOf" srcId="{7A4B22D0-F231-4406-BC09-5F1FC00043EB}" destId="{368EC512-7439-43C7-BBB3-0641E42BFBE6}" srcOrd="0" destOrd="0" presId="urn:microsoft.com/office/officeart/2005/8/layout/cycle5"/>
    <dgm:cxn modelId="{66E67779-0FC7-4699-A415-01AA43859E5A}" type="presOf" srcId="{774A7962-9AA1-4D05-BDC7-0F39B9FE0E3C}" destId="{59774651-BF76-4B90-BDFB-B33B993B80A3}" srcOrd="0" destOrd="0" presId="urn:microsoft.com/office/officeart/2005/8/layout/cycle5"/>
    <dgm:cxn modelId="{371058B0-F187-4324-8AE7-3DD9BC70A54B}" type="presOf" srcId="{DDFABBCE-A028-40BE-837F-BF78DD1C2A96}" destId="{30EDE8FB-E35D-4B20-80C1-1C0BCAFB8598}" srcOrd="0" destOrd="0" presId="urn:microsoft.com/office/officeart/2005/8/layout/cycle5"/>
    <dgm:cxn modelId="{235D30CA-CD12-462B-B274-73D885FF0A75}" type="presOf" srcId="{8722CD64-3A35-4443-8ADA-D7357123D9DF}" destId="{DA67B213-54D2-4895-BE7A-947AB84A792F}" srcOrd="0" destOrd="0" presId="urn:microsoft.com/office/officeart/2005/8/layout/cycle5"/>
    <dgm:cxn modelId="{1800FDD5-7DE3-45BC-94CD-49012613BD7F}" type="presOf" srcId="{9D82F436-F55E-4C3D-A466-117998CB8D5E}" destId="{6FDAA576-E70A-415A-98EA-C79BA3722F34}" srcOrd="0" destOrd="0" presId="urn:microsoft.com/office/officeart/2005/8/layout/cycle5"/>
    <dgm:cxn modelId="{0F4A9DE0-8112-4DBB-A993-2D033EFB0069}" type="presOf" srcId="{2A8439AE-2152-473A-9452-0A62B7428688}" destId="{EBA641FB-BE98-4CFF-84D7-A7B6BD5B5C1F}" srcOrd="0" destOrd="0" presId="urn:microsoft.com/office/officeart/2005/8/layout/cycle5"/>
    <dgm:cxn modelId="{2CB080E7-3F45-4830-8F4F-CB69C7A06247}" type="presOf" srcId="{CB6C20F0-B82D-4557-9930-CB84B3A7FD03}" destId="{6B9FF271-034A-4369-8CC4-538E845EAC6A}" srcOrd="0" destOrd="0" presId="urn:microsoft.com/office/officeart/2005/8/layout/cycle5"/>
    <dgm:cxn modelId="{FA2FC0CA-D590-4CDF-82DD-775E010C87E9}" type="presParOf" srcId="{CCBC2C65-41B2-4EA9-B986-9AC3EB21BD64}" destId="{30EDE8FB-E35D-4B20-80C1-1C0BCAFB8598}" srcOrd="0" destOrd="0" presId="urn:microsoft.com/office/officeart/2005/8/layout/cycle5"/>
    <dgm:cxn modelId="{BBC164C4-C30D-466F-A180-CAB2809D94B6}" type="presParOf" srcId="{CCBC2C65-41B2-4EA9-B986-9AC3EB21BD64}" destId="{774775BD-BA42-47E1-AE78-DF7B229839D3}" srcOrd="1" destOrd="0" presId="urn:microsoft.com/office/officeart/2005/8/layout/cycle5"/>
    <dgm:cxn modelId="{E64D27CF-244F-47F1-9EC6-A53291F3AD4A}" type="presParOf" srcId="{CCBC2C65-41B2-4EA9-B986-9AC3EB21BD64}" destId="{59774651-BF76-4B90-BDFB-B33B993B80A3}" srcOrd="2" destOrd="0" presId="urn:microsoft.com/office/officeart/2005/8/layout/cycle5"/>
    <dgm:cxn modelId="{B84D585E-C887-42E5-ACAA-302AF96CCFD6}" type="presParOf" srcId="{CCBC2C65-41B2-4EA9-B986-9AC3EB21BD64}" destId="{6B9FF271-034A-4369-8CC4-538E845EAC6A}" srcOrd="3" destOrd="0" presId="urn:microsoft.com/office/officeart/2005/8/layout/cycle5"/>
    <dgm:cxn modelId="{FA3F7B89-BD38-4026-81C5-6CBD75625325}" type="presParOf" srcId="{CCBC2C65-41B2-4EA9-B986-9AC3EB21BD64}" destId="{C3E17146-6368-4153-9C01-99F31DD31733}" srcOrd="4" destOrd="0" presId="urn:microsoft.com/office/officeart/2005/8/layout/cycle5"/>
    <dgm:cxn modelId="{038980E3-E5CA-4FAD-A002-E66BE37B12A3}" type="presParOf" srcId="{CCBC2C65-41B2-4EA9-B986-9AC3EB21BD64}" destId="{368EC512-7439-43C7-BBB3-0641E42BFBE6}" srcOrd="5" destOrd="0" presId="urn:microsoft.com/office/officeart/2005/8/layout/cycle5"/>
    <dgm:cxn modelId="{B289CB7B-4182-49D7-8B8F-FA983DC3C683}" type="presParOf" srcId="{CCBC2C65-41B2-4EA9-B986-9AC3EB21BD64}" destId="{DA67B213-54D2-4895-BE7A-947AB84A792F}" srcOrd="6" destOrd="0" presId="urn:microsoft.com/office/officeart/2005/8/layout/cycle5"/>
    <dgm:cxn modelId="{90AD7EF8-A2F8-4A36-BC86-367EA04F64DE}" type="presParOf" srcId="{CCBC2C65-41B2-4EA9-B986-9AC3EB21BD64}" destId="{0C5C199C-A3C2-47DC-85B2-C30498C2EC04}" srcOrd="7" destOrd="0" presId="urn:microsoft.com/office/officeart/2005/8/layout/cycle5"/>
    <dgm:cxn modelId="{AF111F0A-6DA8-41AD-AC18-CC64DE623A21}" type="presParOf" srcId="{CCBC2C65-41B2-4EA9-B986-9AC3EB21BD64}" destId="{EBA641FB-BE98-4CFF-84D7-A7B6BD5B5C1F}" srcOrd="8" destOrd="0" presId="urn:microsoft.com/office/officeart/2005/8/layout/cycle5"/>
    <dgm:cxn modelId="{A4C415C0-7827-4805-92FD-23D775095B45}" type="presParOf" srcId="{CCBC2C65-41B2-4EA9-B986-9AC3EB21BD64}" destId="{6FDAA576-E70A-415A-98EA-C79BA3722F34}" srcOrd="9" destOrd="0" presId="urn:microsoft.com/office/officeart/2005/8/layout/cycle5"/>
    <dgm:cxn modelId="{CD3E89B1-5C5F-40AB-A1B7-F7A797C98DDC}" type="presParOf" srcId="{CCBC2C65-41B2-4EA9-B986-9AC3EB21BD64}" destId="{F7EBFDE8-5512-4501-AD43-0E166723BEA3}" srcOrd="10" destOrd="0" presId="urn:microsoft.com/office/officeart/2005/8/layout/cycle5"/>
    <dgm:cxn modelId="{AA5227CA-A168-4FB7-B280-071535CE4DB7}" type="presParOf" srcId="{CCBC2C65-41B2-4EA9-B986-9AC3EB21BD64}" destId="{92724CA0-351E-4B29-A019-071038A5692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DE8FB-E35D-4B20-80C1-1C0BCAFB8598}">
      <dsp:nvSpPr>
        <dsp:cNvPr id="0" name=""/>
        <dsp:cNvSpPr/>
      </dsp:nvSpPr>
      <dsp:spPr>
        <a:xfrm>
          <a:off x="1842356" y="11527"/>
          <a:ext cx="1364134" cy="1359972"/>
        </a:xfrm>
        <a:prstGeom prst="ellipse">
          <a:avLst/>
        </a:prstGeom>
        <a:solidFill>
          <a:srgbClr val="0052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Raleway" pitchFamily="2" charset="0"/>
            </a:rPr>
            <a:t>Preparation</a:t>
          </a:r>
        </a:p>
      </dsp:txBody>
      <dsp:txXfrm>
        <a:off x="2042129" y="210690"/>
        <a:ext cx="964588" cy="961646"/>
      </dsp:txXfrm>
    </dsp:sp>
    <dsp:sp modelId="{59774651-BF76-4B90-BDFB-B33B993B80A3}">
      <dsp:nvSpPr>
        <dsp:cNvPr id="0" name=""/>
        <dsp:cNvSpPr/>
      </dsp:nvSpPr>
      <dsp:spPr>
        <a:xfrm>
          <a:off x="643717" y="625416"/>
          <a:ext cx="3498277" cy="3498277"/>
        </a:xfrm>
        <a:custGeom>
          <a:avLst/>
          <a:gdLst/>
          <a:ahLst/>
          <a:cxnLst/>
          <a:rect l="0" t="0" r="0" b="0"/>
          <a:pathLst>
            <a:path>
              <a:moveTo>
                <a:pt x="2745823" y="311743"/>
              </a:moveTo>
              <a:arcTo wR="1749138" hR="1749138" stAng="18284237" swAng="1297323"/>
            </a:path>
          </a:pathLst>
        </a:custGeom>
        <a:noFill/>
        <a:ln w="76200" cap="rnd" cmpd="sng" algn="ctr">
          <a:solidFill>
            <a:srgbClr val="005274"/>
          </a:solidFill>
          <a:prstDash val="solid"/>
          <a:miter lim="800000"/>
          <a:headEnd type="none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FF271-034A-4369-8CC4-538E845EAC6A}">
      <dsp:nvSpPr>
        <dsp:cNvPr id="0" name=""/>
        <dsp:cNvSpPr/>
      </dsp:nvSpPr>
      <dsp:spPr>
        <a:xfrm>
          <a:off x="3424176" y="1590703"/>
          <a:ext cx="1412101" cy="1430536"/>
        </a:xfrm>
        <a:prstGeom prst="ellipse">
          <a:avLst/>
        </a:prstGeom>
        <a:solidFill>
          <a:srgbClr val="00738F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Raleway" pitchFamily="2" charset="0"/>
            </a:rPr>
            <a:t>Activity/ observation</a:t>
          </a:r>
        </a:p>
      </dsp:txBody>
      <dsp:txXfrm>
        <a:off x="3630973" y="1800200"/>
        <a:ext cx="998507" cy="1011542"/>
      </dsp:txXfrm>
    </dsp:sp>
    <dsp:sp modelId="{368EC512-7439-43C7-BBB3-0641E42BFBE6}">
      <dsp:nvSpPr>
        <dsp:cNvPr id="0" name=""/>
        <dsp:cNvSpPr/>
      </dsp:nvSpPr>
      <dsp:spPr>
        <a:xfrm>
          <a:off x="657103" y="467466"/>
          <a:ext cx="3498277" cy="3498277"/>
        </a:xfrm>
        <a:custGeom>
          <a:avLst/>
          <a:gdLst/>
          <a:ahLst/>
          <a:cxnLst/>
          <a:rect l="0" t="0" r="0" b="0"/>
          <a:pathLst>
            <a:path>
              <a:moveTo>
                <a:pt x="3201971" y="2723183"/>
              </a:moveTo>
              <a:arcTo wR="1749138" hR="1749138" stAng="2030381" swAng="1187772"/>
            </a:path>
          </a:pathLst>
        </a:custGeom>
        <a:noFill/>
        <a:ln w="76200" cap="rnd" cmpd="sng" algn="ctr">
          <a:solidFill>
            <a:srgbClr val="00738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7B213-54D2-4895-BE7A-947AB84A792F}">
      <dsp:nvSpPr>
        <dsp:cNvPr id="0" name=""/>
        <dsp:cNvSpPr/>
      </dsp:nvSpPr>
      <dsp:spPr>
        <a:xfrm>
          <a:off x="1772597" y="3183242"/>
          <a:ext cx="1505904" cy="1440732"/>
        </a:xfrm>
        <a:prstGeom prst="ellipse">
          <a:avLst/>
        </a:prstGeom>
        <a:solidFill>
          <a:srgbClr val="0095A9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Raleway" pitchFamily="2" charset="0"/>
            </a:rPr>
            <a:t>Feedback/ discussion</a:t>
          </a:r>
        </a:p>
      </dsp:txBody>
      <dsp:txXfrm>
        <a:off x="1993132" y="3394232"/>
        <a:ext cx="1064834" cy="1018752"/>
      </dsp:txXfrm>
    </dsp:sp>
    <dsp:sp modelId="{EBA641FB-BE98-4CFF-84D7-A7B6BD5B5C1F}">
      <dsp:nvSpPr>
        <dsp:cNvPr id="0" name=""/>
        <dsp:cNvSpPr/>
      </dsp:nvSpPr>
      <dsp:spPr>
        <a:xfrm>
          <a:off x="990689" y="489885"/>
          <a:ext cx="3498277" cy="3498277"/>
        </a:xfrm>
        <a:custGeom>
          <a:avLst/>
          <a:gdLst/>
          <a:ahLst/>
          <a:cxnLst/>
          <a:rect l="0" t="0" r="0" b="0"/>
          <a:pathLst>
            <a:path>
              <a:moveTo>
                <a:pt x="631663" y="3094774"/>
              </a:moveTo>
              <a:arcTo wR="1749138" hR="1749138" stAng="7782464" swAng="1127285"/>
            </a:path>
          </a:pathLst>
        </a:custGeom>
        <a:noFill/>
        <a:ln w="76200" cap="rnd" cmpd="sng" algn="ctr">
          <a:solidFill>
            <a:srgbClr val="0095A9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AA576-E70A-415A-98EA-C79BA3722F34}">
      <dsp:nvSpPr>
        <dsp:cNvPr id="0" name=""/>
        <dsp:cNvSpPr/>
      </dsp:nvSpPr>
      <dsp:spPr>
        <a:xfrm>
          <a:off x="304738" y="1629001"/>
          <a:ext cx="1396693" cy="1359401"/>
        </a:xfrm>
        <a:prstGeom prst="ellipse">
          <a:avLst/>
        </a:prstGeom>
        <a:solidFill>
          <a:srgbClr val="00BAC6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Raleway" pitchFamily="2" charset="0"/>
            </a:rPr>
            <a:t>Next steps</a:t>
          </a:r>
        </a:p>
      </dsp:txBody>
      <dsp:txXfrm>
        <a:off x="509279" y="1828081"/>
        <a:ext cx="987611" cy="961241"/>
      </dsp:txXfrm>
    </dsp:sp>
    <dsp:sp modelId="{92724CA0-351E-4B29-A019-071038A5692A}">
      <dsp:nvSpPr>
        <dsp:cNvPr id="0" name=""/>
        <dsp:cNvSpPr/>
      </dsp:nvSpPr>
      <dsp:spPr>
        <a:xfrm>
          <a:off x="1002467" y="603879"/>
          <a:ext cx="3498277" cy="3498277"/>
        </a:xfrm>
        <a:custGeom>
          <a:avLst/>
          <a:gdLst/>
          <a:ahLst/>
          <a:cxnLst/>
          <a:rect l="0" t="0" r="0" b="0"/>
          <a:pathLst>
            <a:path>
              <a:moveTo>
                <a:pt x="252924" y="843142"/>
              </a:moveTo>
              <a:arcTo wR="1749138" hR="1749138" stAng="12671758" swAng="1244352"/>
            </a:path>
          </a:pathLst>
        </a:custGeom>
        <a:noFill/>
        <a:ln w="76200" cap="rnd" cmpd="sng" algn="ctr">
          <a:solidFill>
            <a:srgbClr val="00BAC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DE8FB-E35D-4B20-80C1-1C0BCAFB8598}">
      <dsp:nvSpPr>
        <dsp:cNvPr id="0" name=""/>
        <dsp:cNvSpPr/>
      </dsp:nvSpPr>
      <dsp:spPr>
        <a:xfrm>
          <a:off x="1421766" y="9045"/>
          <a:ext cx="1052722" cy="1049510"/>
        </a:xfrm>
        <a:prstGeom prst="ellipse">
          <a:avLst/>
        </a:prstGeom>
        <a:solidFill>
          <a:srgbClr val="005274"/>
        </a:solidFill>
        <a:ln w="76200" cap="flat" cmpd="sng" algn="ctr">
          <a:solidFill>
            <a:srgbClr val="FFA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>
              <a:latin typeface="Raleway" pitchFamily="2" charset="0"/>
            </a:rPr>
            <a:t>Preparation</a:t>
          </a:r>
        </a:p>
      </dsp:txBody>
      <dsp:txXfrm>
        <a:off x="1575934" y="162742"/>
        <a:ext cx="744386" cy="742116"/>
      </dsp:txXfrm>
    </dsp:sp>
    <dsp:sp modelId="{59774651-BF76-4B90-BDFB-B33B993B80A3}">
      <dsp:nvSpPr>
        <dsp:cNvPr id="0" name=""/>
        <dsp:cNvSpPr/>
      </dsp:nvSpPr>
      <dsp:spPr>
        <a:xfrm>
          <a:off x="496375" y="482797"/>
          <a:ext cx="2700406" cy="2700406"/>
        </a:xfrm>
        <a:custGeom>
          <a:avLst/>
          <a:gdLst/>
          <a:ahLst/>
          <a:cxnLst/>
          <a:rect l="0" t="0" r="0" b="0"/>
          <a:pathLst>
            <a:path>
              <a:moveTo>
                <a:pt x="2119475" y="240577"/>
              </a:moveTo>
              <a:arcTo wR="1350203" hR="1350203" stAng="18283949" swAng="1297830"/>
            </a:path>
          </a:pathLst>
        </a:custGeom>
        <a:noFill/>
        <a:ln w="76200" cap="rnd" cmpd="sng" algn="ctr">
          <a:solidFill>
            <a:srgbClr val="005274"/>
          </a:solidFill>
          <a:prstDash val="solid"/>
          <a:miter lim="800000"/>
          <a:headEnd type="none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FF271-034A-4369-8CC4-538E845EAC6A}">
      <dsp:nvSpPr>
        <dsp:cNvPr id="0" name=""/>
        <dsp:cNvSpPr/>
      </dsp:nvSpPr>
      <dsp:spPr>
        <a:xfrm>
          <a:off x="2642817" y="1228057"/>
          <a:ext cx="1089739" cy="1103966"/>
        </a:xfrm>
        <a:prstGeom prst="ellipse">
          <a:avLst/>
        </a:prstGeom>
        <a:solidFill>
          <a:srgbClr val="0073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>
              <a:latin typeface="Raleway" pitchFamily="2" charset="0"/>
            </a:rPr>
            <a:t>Activity/ observation</a:t>
          </a:r>
        </a:p>
      </dsp:txBody>
      <dsp:txXfrm>
        <a:off x="2802406" y="1389729"/>
        <a:ext cx="770561" cy="780622"/>
      </dsp:txXfrm>
    </dsp:sp>
    <dsp:sp modelId="{368EC512-7439-43C7-BBB3-0641E42BFBE6}">
      <dsp:nvSpPr>
        <dsp:cNvPr id="0" name=""/>
        <dsp:cNvSpPr/>
      </dsp:nvSpPr>
      <dsp:spPr>
        <a:xfrm>
          <a:off x="506702" y="360838"/>
          <a:ext cx="2700406" cy="2700406"/>
        </a:xfrm>
        <a:custGeom>
          <a:avLst/>
          <a:gdLst/>
          <a:ahLst/>
          <a:cxnLst/>
          <a:rect l="0" t="0" r="0" b="0"/>
          <a:pathLst>
            <a:path>
              <a:moveTo>
                <a:pt x="2471729" y="2102020"/>
              </a:moveTo>
              <a:arcTo wR="1350203" hR="1350203" stAng="2030159" swAng="1188309"/>
            </a:path>
          </a:pathLst>
        </a:custGeom>
        <a:noFill/>
        <a:ln w="76200" cap="rnd" cmpd="sng" algn="ctr">
          <a:solidFill>
            <a:srgbClr val="00738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7B213-54D2-4895-BE7A-947AB84A792F}">
      <dsp:nvSpPr>
        <dsp:cNvPr id="0" name=""/>
        <dsp:cNvSpPr/>
      </dsp:nvSpPr>
      <dsp:spPr>
        <a:xfrm>
          <a:off x="1367932" y="2457379"/>
          <a:ext cx="1162128" cy="1111834"/>
        </a:xfrm>
        <a:prstGeom prst="ellipse">
          <a:avLst/>
        </a:prstGeom>
        <a:solidFill>
          <a:srgbClr val="0095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>
              <a:latin typeface="Raleway" pitchFamily="2" charset="0"/>
            </a:rPr>
            <a:t>Feedback/ discussion</a:t>
          </a:r>
        </a:p>
      </dsp:txBody>
      <dsp:txXfrm>
        <a:off x="1538122" y="2620203"/>
        <a:ext cx="821748" cy="786186"/>
      </dsp:txXfrm>
    </dsp:sp>
    <dsp:sp modelId="{EBA641FB-BE98-4CFF-84D7-A7B6BD5B5C1F}">
      <dsp:nvSpPr>
        <dsp:cNvPr id="0" name=""/>
        <dsp:cNvSpPr/>
      </dsp:nvSpPr>
      <dsp:spPr>
        <a:xfrm>
          <a:off x="764187" y="378134"/>
          <a:ext cx="2700406" cy="2700406"/>
        </a:xfrm>
        <a:custGeom>
          <a:avLst/>
          <a:gdLst/>
          <a:ahLst/>
          <a:cxnLst/>
          <a:rect l="0" t="0" r="0" b="0"/>
          <a:pathLst>
            <a:path>
              <a:moveTo>
                <a:pt x="487704" y="2389022"/>
              </a:moveTo>
              <a:arcTo wR="1350203" hR="1350203" stAng="7782107" swAng="1127812"/>
            </a:path>
          </a:pathLst>
        </a:custGeom>
        <a:noFill/>
        <a:ln w="76200" cap="rnd" cmpd="sng" algn="ctr">
          <a:solidFill>
            <a:srgbClr val="0095A9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AA576-E70A-415A-98EA-C79BA3722F34}">
      <dsp:nvSpPr>
        <dsp:cNvPr id="0" name=""/>
        <dsp:cNvSpPr/>
      </dsp:nvSpPr>
      <dsp:spPr>
        <a:xfrm>
          <a:off x="234843" y="1257613"/>
          <a:ext cx="1077848" cy="1049069"/>
        </a:xfrm>
        <a:prstGeom prst="ellipse">
          <a:avLst/>
        </a:prstGeom>
        <a:solidFill>
          <a:srgbClr val="00BA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>
              <a:latin typeface="Raleway" pitchFamily="2" charset="0"/>
            </a:rPr>
            <a:t>Next steps</a:t>
          </a:r>
        </a:p>
      </dsp:txBody>
      <dsp:txXfrm>
        <a:off x="392690" y="1411246"/>
        <a:ext cx="762154" cy="741803"/>
      </dsp:txXfrm>
    </dsp:sp>
    <dsp:sp modelId="{92724CA0-351E-4B29-A019-071038A5692A}">
      <dsp:nvSpPr>
        <dsp:cNvPr id="0" name=""/>
        <dsp:cNvSpPr/>
      </dsp:nvSpPr>
      <dsp:spPr>
        <a:xfrm>
          <a:off x="773275" y="466179"/>
          <a:ext cx="2700406" cy="2700406"/>
        </a:xfrm>
        <a:custGeom>
          <a:avLst/>
          <a:gdLst/>
          <a:ahLst/>
          <a:cxnLst/>
          <a:rect l="0" t="0" r="0" b="0"/>
          <a:pathLst>
            <a:path>
              <a:moveTo>
                <a:pt x="195203" y="650901"/>
              </a:moveTo>
              <a:arcTo wR="1350203" hR="1350203" stAng="12671585" swAng="1244848"/>
            </a:path>
          </a:pathLst>
        </a:custGeom>
        <a:noFill/>
        <a:ln w="76200" cap="rnd" cmpd="sng" algn="ctr">
          <a:solidFill>
            <a:srgbClr val="00BAC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916E2-603E-4291-921B-AB89C69917BD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FD29-123B-4F2A-B297-0D8251C0D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44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0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198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037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3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761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47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38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77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12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58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50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108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97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5FD29-123B-4F2A-B297-0D8251C0DC8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26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1A5C-7AF1-FD59-A567-65D834F96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2D917-AC79-27A1-CFDF-F0DAB7B48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437E-ADA3-9677-60A9-4479ABFA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9AF4-6057-893C-4CDE-2241CCA8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F8AC3-BEB4-6816-B326-CBB32E52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20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929E-74FB-1208-A5EE-5D782456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2F84D-3A83-7CEE-D932-D28B9CDCF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1EF88-C15E-6603-C4EE-3DC84BC1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067D0-8796-6B2F-9458-852DD6EF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A410-3180-82B6-B211-E3F59A50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5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91B9C-AFDD-D36E-9558-F17C7258C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4793E-D5D2-529F-059F-BDAB86F2C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7AAE8-39AA-1FA5-4575-DCAC89D9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2819-04DC-6AAA-91EF-1D8E4764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2355-99DC-5522-9C67-4975756D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70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AA58-6B4F-7C78-BD73-E59C8E9B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3E95-209C-87DB-14A5-755A0B3C1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2E26-5053-EB30-4ACE-515FAE37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F9804-B81D-9B9B-F6B4-3214052B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73638-AD0C-C380-A351-C9C4B5BE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36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1F04-E32C-BDE0-DAAE-66ABB246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6C5E9-3F93-B4AC-ACED-BEB018920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FA4BA-6C64-F634-F8A4-B3DA0436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2DF93-49CD-2484-ED26-2638277F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F81B1-C9F9-DA3F-F945-3D321D75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46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0A5C-E567-B263-8EE8-01A5BA08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63F24-B7C7-716C-58BB-3DBF262C9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3B8ED-30C2-C030-E656-8630B955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3280A-D4C6-570C-0CF0-61AC720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E46E6-7C3A-343C-AD2D-F8477BB3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B5BA-43A1-233C-87EC-936B33FE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33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03C4-4B59-6C33-0402-D472718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1A88C-78EF-AF8B-756A-B2192258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24E80-7DC3-910D-CFBE-743CFA8FE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0E3CB-F1DF-5435-6A8F-B6EBFA0C9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7351D-0B48-BF93-1C16-93FCD6056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87697-C5B2-61F9-CC30-FDE87C74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93AC0-9CDB-B321-188D-5C76CFBE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A1045-1E40-5A1E-8359-75A26C08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04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F113-A57C-AC87-DC92-CC361E97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11A23-C4DA-3623-2C61-759C69A5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2A210-36F5-B387-92AF-2D43530C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3321E-E49D-DE34-7BAA-F0A31E92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2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EBA4C-8D49-8B29-F9C8-48B048C0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CC703-154D-FEFD-A39D-CD0B0739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578A4-9010-F8C5-580D-E01AC2F5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2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A118-A955-E167-5832-2574687D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297A-101A-F77C-23F5-1845C0D8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8E139-D508-E442-78DD-5E7D5C30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4FAEF-B81E-F590-9FC5-B19164F4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9F204-3809-2227-6E49-B3FBD3AD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61CBA-9290-74AD-F79E-CD6A7381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50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D47E-48E8-0D3C-C4AA-6C880573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09603-5105-BC80-DCDB-ECA15D2CC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2953F-0479-67E3-271A-C96D45989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6F8D4-8DA6-BF13-F178-29406F50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25B40-F2C6-A63B-5F6A-512F0175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AD457-F57E-6BF9-8859-2758E909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09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DB39F-8420-8482-31C2-F15534C2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4D078-2099-A95D-874F-E0B42E9C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C6DD-6AC0-0E73-9251-9E892C463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F033-0D84-4E1F-ABB7-4BE282726900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46D2-CF36-0522-6116-3F87D468A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6BE4F-514C-3D70-B3F1-44577C0ED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563-F46F-42DA-8B61-5253DCC69AC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5976-65C0-2646-3D20-0E12661DA056}"/>
              </a:ext>
            </a:extLst>
          </p:cNvPr>
          <p:cNvSpPr/>
          <p:nvPr userDrawn="1"/>
        </p:nvSpPr>
        <p:spPr>
          <a:xfrm>
            <a:off x="0" y="0"/>
            <a:ext cx="12192000" cy="802408"/>
          </a:xfrm>
          <a:prstGeom prst="rect">
            <a:avLst/>
          </a:prstGeom>
          <a:solidFill>
            <a:srgbClr val="003C52"/>
          </a:solidFill>
          <a:ln>
            <a:solidFill>
              <a:srgbClr val="003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C6E35-3063-230E-04E7-588056F688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1" y="185738"/>
            <a:ext cx="3698347" cy="4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mcv.com.au/pstp/" TargetMode="Externa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hyperlink" Target="https://www.amc.org.au/wp-content/uploads/2022/12/Section-2B-Entrustable-Professional-Activities.pdf" TargetMode="External"/><Relationship Id="rId7" Type="http://schemas.openxmlformats.org/officeDocument/2006/relationships/hyperlink" Target="https://www.amc.org.au/accredited-organisations/prevocational-training/new-national-framework-for-prevocational-pgy1-and-pgy2-medical-training-2024/" TargetMode="Externa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c.org.au/wp-content/uploads/2023/07/Guide-to-Prevocational-Training-in-Australia-for-Supervisors.pdf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www.amc.org.au/wp-content/uploads/2023/07/Guide-to-Prevocational-Training-in-Australia-for-PGY1-and-PGY2-Doctors.pdf" TargetMode="External"/><Relationship Id="rId15" Type="http://schemas.openxmlformats.org/officeDocument/2006/relationships/image" Target="../media/image33.png"/><Relationship Id="rId10" Type="http://schemas.openxmlformats.org/officeDocument/2006/relationships/hyperlink" Target="https://vimeo.com/user26532563/introduction-to-the-national-framework?share=copy" TargetMode="External"/><Relationship Id="rId4" Type="http://schemas.openxmlformats.org/officeDocument/2006/relationships/hyperlink" Target="https://www.amc.org.au/wp-content/uploads/2022/07/Training-and-assessment-%E2%80%93-Training-and-assessment-requirements-for-prevocational-PGY1-and-PGY2-training-programs.pdf" TargetMode="External"/><Relationship Id="rId9" Type="http://schemas.openxmlformats.org/officeDocument/2006/relationships/hyperlink" Target="https://www.vimeo.com/user26532563/AMC-Animation-EPAs" TargetMode="External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amc.org.au/wp-content/uploads/2022/07/Training-and-assessment-%E2%80%93-Training-and-assessment-requirements-for-prevocational-PGY1-and-PGY2-training-programs.pdf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amc.org.au/wp-content/uploads/2022/12/Section-2B-Entrustable-Professional-Activiti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38904496?app_id=122963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61AB3D-CA81-A7E9-1B0F-A9784CF1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0"/>
            <a:ext cx="7433186" cy="68790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865CBD-ACB9-81AF-BFCC-415AE592E899}"/>
              </a:ext>
            </a:extLst>
          </p:cNvPr>
          <p:cNvSpPr/>
          <p:nvPr/>
        </p:nvSpPr>
        <p:spPr>
          <a:xfrm>
            <a:off x="4813300" y="0"/>
            <a:ext cx="7433186" cy="6858000"/>
          </a:xfrm>
          <a:prstGeom prst="rect">
            <a:avLst/>
          </a:prstGeom>
          <a:solidFill>
            <a:srgbClr val="003C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85FAA-4B5C-2933-1F33-253121AD2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1110"/>
            <a:ext cx="12246486" cy="2747667"/>
          </a:xfrm>
        </p:spPr>
        <p:txBody>
          <a:bodyPr>
            <a:noAutofit/>
          </a:bodyPr>
          <a:lstStyle/>
          <a:p>
            <a:r>
              <a:rPr lang="en-AU" sz="6600" b="1" dirty="0">
                <a:solidFill>
                  <a:schemeClr val="bg1"/>
                </a:solidFill>
              </a:rPr>
              <a:t>Entrustable Professional Activity (EPA)</a:t>
            </a:r>
            <a:br>
              <a:rPr lang="en-AU" sz="6600" b="1" dirty="0">
                <a:solidFill>
                  <a:schemeClr val="bg1"/>
                </a:solidFill>
              </a:rPr>
            </a:br>
            <a:r>
              <a:rPr lang="en-AU" sz="6600" b="1" dirty="0">
                <a:solidFill>
                  <a:schemeClr val="bg1"/>
                </a:solidFill>
              </a:rPr>
              <a:t>assessor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6BD0-EDFB-8E49-964E-CB7E8FCA2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87469"/>
            <a:ext cx="12246486" cy="1021058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National Framework for Prevocational (PGY1 and PGY2) Medical Training</a:t>
            </a:r>
          </a:p>
        </p:txBody>
      </p:sp>
    </p:spTree>
    <p:extLst>
      <p:ext uri="{BB962C8B-B14F-4D97-AF65-F5344CB8AC3E}">
        <p14:creationId xmlns:p14="http://schemas.microsoft.com/office/powerpoint/2010/main" val="114826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839614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003C52"/>
                </a:solidFill>
              </a:rPr>
              <a:t>Preparation for an EPA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17" y="2683940"/>
            <a:ext cx="7086600" cy="29853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>
                <a:solidFill>
                  <a:srgbClr val="003C52"/>
                </a:solidFill>
              </a:rPr>
              <a:t>There are three ways to initiate an EPA assessment: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000" dirty="0">
                <a:solidFill>
                  <a:srgbClr val="003C52"/>
                </a:solidFill>
              </a:rPr>
              <a:t>Opportunistic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000" dirty="0">
                <a:solidFill>
                  <a:srgbClr val="003C52"/>
                </a:solidFill>
              </a:rPr>
              <a:t>Prevocational doctor initiates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000" dirty="0">
                <a:solidFill>
                  <a:srgbClr val="003C52"/>
                </a:solidFill>
              </a:rPr>
              <a:t>Supervisor/assessor initiates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C3343E-1780-78F4-A423-9622B3258CD3}"/>
              </a:ext>
            </a:extLst>
          </p:cNvPr>
          <p:cNvGrpSpPr/>
          <p:nvPr/>
        </p:nvGrpSpPr>
        <p:grpSpPr>
          <a:xfrm>
            <a:off x="7630483" y="2165177"/>
            <a:ext cx="4059195" cy="3819406"/>
            <a:chOff x="2060586" y="1443474"/>
            <a:chExt cx="5259969" cy="494789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C6FC90B-4E56-002E-B393-7F0D9489D6DE}"/>
                </a:ext>
              </a:extLst>
            </p:cNvPr>
            <p:cNvSpPr/>
            <p:nvPr/>
          </p:nvSpPr>
          <p:spPr>
            <a:xfrm>
              <a:off x="2060586" y="1443474"/>
              <a:ext cx="5259969" cy="4947899"/>
            </a:xfrm>
            <a:prstGeom prst="roundRect">
              <a:avLst>
                <a:gd name="adj" fmla="val 43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85C744EA-AFA5-1F50-946C-3246A7C89CE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229063"/>
                </p:ext>
              </p:extLst>
            </p:nvPr>
          </p:nvGraphicFramePr>
          <p:xfrm>
            <a:off x="2127249" y="1588531"/>
            <a:ext cx="5126641" cy="4657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514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97" y="1208176"/>
            <a:ext cx="7699103" cy="782997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3C52"/>
                </a:solidFill>
              </a:rPr>
              <a:t>During an EPA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97" y="2086764"/>
            <a:ext cx="7052990" cy="14235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AU" sz="2000" dirty="0">
                <a:solidFill>
                  <a:srgbClr val="003C52"/>
                </a:solidFill>
              </a:rPr>
              <a:t>You do not need to observe the entirety of the task described in each EPA.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AU" sz="1600" dirty="0">
                <a:solidFill>
                  <a:srgbClr val="003C52"/>
                </a:solidFill>
              </a:rPr>
              <a:t>You may seek input from others, including Aboriginal and/or Torres Strait Islander health professionals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29083-15B6-9E8B-30C0-8BCEE1501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93" y="3639027"/>
            <a:ext cx="4118377" cy="274558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19E0FF-2DD2-5E29-4E83-6EAB4157642E}"/>
              </a:ext>
            </a:extLst>
          </p:cNvPr>
          <p:cNvSpPr/>
          <p:nvPr/>
        </p:nvSpPr>
        <p:spPr>
          <a:xfrm>
            <a:off x="4757454" y="3825336"/>
            <a:ext cx="7052990" cy="2559276"/>
          </a:xfrm>
          <a:prstGeom prst="roundRect">
            <a:avLst>
              <a:gd name="adj" fmla="val 43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4A080E-4073-B55D-68DD-6613D4ABA2B7}"/>
              </a:ext>
            </a:extLst>
          </p:cNvPr>
          <p:cNvGrpSpPr/>
          <p:nvPr/>
        </p:nvGrpSpPr>
        <p:grpSpPr>
          <a:xfrm>
            <a:off x="4867569" y="3904827"/>
            <a:ext cx="6778957" cy="2318736"/>
            <a:chOff x="664361" y="3310352"/>
            <a:chExt cx="6778957" cy="23187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3D46FD-E739-BD8C-52F0-1718EA4A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297" y="4858327"/>
              <a:ext cx="3322827" cy="7654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69646C-B41D-C414-0F6B-90EE1D322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301"/>
            <a:stretch/>
          </p:blipFill>
          <p:spPr>
            <a:xfrm>
              <a:off x="4139175" y="5012289"/>
              <a:ext cx="3249760" cy="6167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FD3E5C-04F3-67AB-E8AB-CC2B70F0D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168"/>
            <a:stretch/>
          </p:blipFill>
          <p:spPr>
            <a:xfrm>
              <a:off x="673702" y="3679684"/>
              <a:ext cx="3304143" cy="106011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A99F9D-69A3-C328-EF09-623285CD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9175" y="3679684"/>
              <a:ext cx="3304143" cy="11647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FCEE9D-4BAB-3599-3A39-DC1C1BD39080}"/>
                </a:ext>
              </a:extLst>
            </p:cNvPr>
            <p:cNvSpPr txBox="1"/>
            <p:nvPr/>
          </p:nvSpPr>
          <p:spPr>
            <a:xfrm>
              <a:off x="664361" y="3310352"/>
              <a:ext cx="631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rgbClr val="0095A9"/>
                  </a:solidFill>
                  <a:latin typeface="Raleway" pitchFamily="2" charset="0"/>
                </a:rPr>
                <a:t>Example observable behaviours in the EPAs document: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6F10998-EC7D-61DE-4BFB-89D4CABA8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2736" y="954504"/>
            <a:ext cx="2817708" cy="26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" y="851647"/>
            <a:ext cx="11016343" cy="88163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3C52"/>
                </a:solidFill>
              </a:rPr>
              <a:t>During an EPA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05" y="2280100"/>
            <a:ext cx="8005534" cy="306696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400" dirty="0">
                <a:solidFill>
                  <a:srgbClr val="003C52"/>
                </a:solidFill>
              </a:rPr>
              <a:t>What does an EPA assessment discussion look like?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2400" dirty="0">
              <a:solidFill>
                <a:srgbClr val="003C5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400" dirty="0">
                <a:solidFill>
                  <a:srgbClr val="003C52"/>
                </a:solidFill>
              </a:rPr>
              <a:t>Discussing: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000" dirty="0">
                <a:solidFill>
                  <a:srgbClr val="003C52"/>
                </a:solidFill>
              </a:rPr>
              <a:t>the prevocational doctors’ self-assessment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100" dirty="0">
                <a:solidFill>
                  <a:srgbClr val="003C52"/>
                </a:solidFill>
              </a:rPr>
              <a:t>strengths and areas for improvement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100" dirty="0">
                <a:solidFill>
                  <a:srgbClr val="003C52"/>
                </a:solidFill>
              </a:rPr>
              <a:t>Agreeing on learning goals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100" dirty="0">
                <a:solidFill>
                  <a:srgbClr val="003C52"/>
                </a:solidFill>
              </a:rPr>
              <a:t>Additional extension questions can also be included throughout the discussion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C22574-D560-A242-CBAE-3A920B02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50" y="3841351"/>
            <a:ext cx="3850094" cy="25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1C3D4-BA00-142E-F382-BF22788FC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36" y="954504"/>
            <a:ext cx="2817708" cy="26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F94BE5-6BCD-366D-C366-ECBEEA902D52}"/>
              </a:ext>
            </a:extLst>
          </p:cNvPr>
          <p:cNvSpPr/>
          <p:nvPr/>
        </p:nvSpPr>
        <p:spPr>
          <a:xfrm>
            <a:off x="506505" y="3232690"/>
            <a:ext cx="8237461" cy="3351732"/>
          </a:xfrm>
          <a:prstGeom prst="roundRect">
            <a:avLst>
              <a:gd name="adj" fmla="val 43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" y="851647"/>
            <a:ext cx="11016343" cy="88163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3C52"/>
                </a:solidFill>
              </a:rPr>
              <a:t>During an EPA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55" y="1721853"/>
            <a:ext cx="7562658" cy="247620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400" dirty="0">
                <a:solidFill>
                  <a:srgbClr val="003C52"/>
                </a:solidFill>
              </a:rPr>
              <a:t>Determining an entrustability rating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3C52"/>
                </a:solidFill>
              </a:rPr>
              <a:t>You already make decisions regarding the entrustability of prevocational doctors in your everyday work. </a:t>
            </a:r>
            <a:endParaRPr lang="en-AU" sz="2000" dirty="0">
              <a:solidFill>
                <a:srgbClr val="003C5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04A83-DB51-0891-9995-0306BB66DF7D}"/>
              </a:ext>
            </a:extLst>
          </p:cNvPr>
          <p:cNvSpPr txBox="1"/>
          <p:nvPr/>
        </p:nvSpPr>
        <p:spPr>
          <a:xfrm>
            <a:off x="572349" y="3321537"/>
            <a:ext cx="456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3C52"/>
                </a:solidFill>
                <a:latin typeface="Raleway" pitchFamily="2" charset="0"/>
              </a:rPr>
              <a:t>Excerpt of example completed form: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32D13B-7D73-0F31-AF52-6BF63C44F831}"/>
              </a:ext>
            </a:extLst>
          </p:cNvPr>
          <p:cNvGrpSpPr/>
          <p:nvPr/>
        </p:nvGrpSpPr>
        <p:grpSpPr>
          <a:xfrm>
            <a:off x="648464" y="3779716"/>
            <a:ext cx="7937848" cy="2606684"/>
            <a:chOff x="1259104" y="4539906"/>
            <a:chExt cx="5333183" cy="17358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167AF3-01A9-285B-580A-BC4BB7D7B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4426"/>
            <a:stretch/>
          </p:blipFill>
          <p:spPr>
            <a:xfrm>
              <a:off x="1259104" y="4539906"/>
              <a:ext cx="5333183" cy="1735827"/>
            </a:xfrm>
            <a:prstGeom prst="rect">
              <a:avLst/>
            </a:prstGeom>
          </p:spPr>
        </p:pic>
        <p:pic>
          <p:nvPicPr>
            <p:cNvPr id="10" name="Graphic 9" descr="Tick with solid fill">
              <a:extLst>
                <a:ext uri="{FF2B5EF4-FFF2-40B4-BE49-F238E27FC236}">
                  <a16:creationId xmlns:a16="http://schemas.microsoft.com/office/drawing/2014/main" id="{AF73F795-0AE8-7EEB-7426-B1C44C16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36222" y="5184969"/>
              <a:ext cx="331795" cy="331795"/>
            </a:xfrm>
            <a:prstGeom prst="rect">
              <a:avLst/>
            </a:prstGeom>
          </p:spPr>
        </p:pic>
        <p:pic>
          <p:nvPicPr>
            <p:cNvPr id="11" name="Graphic 10" descr="Tick with solid fill">
              <a:extLst>
                <a:ext uri="{FF2B5EF4-FFF2-40B4-BE49-F238E27FC236}">
                  <a16:creationId xmlns:a16="http://schemas.microsoft.com/office/drawing/2014/main" id="{93A3EBBA-6354-6ACC-C96E-79CF111E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5482" y="5840455"/>
              <a:ext cx="331795" cy="33179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859BD78-0859-E362-6E80-23634AE6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736" y="954504"/>
            <a:ext cx="2817708" cy="26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9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F94BE5-6BCD-366D-C366-ECBEEA902D52}"/>
              </a:ext>
            </a:extLst>
          </p:cNvPr>
          <p:cNvSpPr/>
          <p:nvPr/>
        </p:nvSpPr>
        <p:spPr>
          <a:xfrm>
            <a:off x="2062006" y="2862083"/>
            <a:ext cx="5851614" cy="3813112"/>
          </a:xfrm>
          <a:prstGeom prst="roundRect">
            <a:avLst>
              <a:gd name="adj" fmla="val 43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" y="851647"/>
            <a:ext cx="11016343" cy="88163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3C52"/>
                </a:solidFill>
              </a:rPr>
              <a:t>During an EPA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29" y="1621094"/>
            <a:ext cx="6836806" cy="12409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>
                <a:solidFill>
                  <a:srgbClr val="003C52"/>
                </a:solidFill>
              </a:rPr>
              <a:t>Providing quality written feedback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1800" dirty="0">
                <a:solidFill>
                  <a:srgbClr val="003C52"/>
                </a:solidFill>
              </a:rPr>
              <a:t>However, greatest emphasis should be on the reflection, feedback and discussion had.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DB043-0BE2-37AB-A0FF-7596821B3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77"/>
          <a:stretch/>
        </p:blipFill>
        <p:spPr>
          <a:xfrm>
            <a:off x="2176952" y="3295922"/>
            <a:ext cx="5621723" cy="326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304A83-DB51-0891-9995-0306BB66DF7D}"/>
              </a:ext>
            </a:extLst>
          </p:cNvPr>
          <p:cNvSpPr txBox="1"/>
          <p:nvPr/>
        </p:nvSpPr>
        <p:spPr>
          <a:xfrm>
            <a:off x="2139029" y="2946166"/>
            <a:ext cx="456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95A9"/>
                </a:solidFill>
                <a:latin typeface="Raleway" pitchFamily="2" charset="0"/>
              </a:rPr>
              <a:t>Excerpt of example completed form: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9BD78-0859-E362-6E80-23634AE6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36" y="954504"/>
            <a:ext cx="2817708" cy="26511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941F70-FE90-DE17-7450-CF25E9400262}"/>
              </a:ext>
            </a:extLst>
          </p:cNvPr>
          <p:cNvSpPr txBox="1"/>
          <p:nvPr/>
        </p:nvSpPr>
        <p:spPr>
          <a:xfrm>
            <a:off x="2244129" y="3616736"/>
            <a:ext cx="55230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5274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You introduced yourself appropriately to the patient and built a good rapport.</a:t>
            </a:r>
          </a:p>
          <a:p>
            <a:r>
              <a:rPr lang="en-AU" sz="1350" dirty="0">
                <a:solidFill>
                  <a:srgbClr val="005274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You were thorough and picked up most of the findings.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2C79B-71B7-F7CB-66EE-F525B5488D2E}"/>
              </a:ext>
            </a:extLst>
          </p:cNvPr>
          <p:cNvSpPr txBox="1"/>
          <p:nvPr/>
        </p:nvSpPr>
        <p:spPr>
          <a:xfrm>
            <a:off x="2259725" y="4715706"/>
            <a:ext cx="5307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5274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Take more time to auscultate the chest as you missed the left basal crackles.</a:t>
            </a:r>
            <a:endParaRPr lang="en-AU" sz="1400" dirty="0">
              <a:solidFill>
                <a:srgbClr val="005274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6DBC4-C73A-1576-E378-2F7C4EA7A74D}"/>
              </a:ext>
            </a:extLst>
          </p:cNvPr>
          <p:cNvSpPr txBox="1"/>
          <p:nvPr/>
        </p:nvSpPr>
        <p:spPr>
          <a:xfrm>
            <a:off x="2259725" y="5735721"/>
            <a:ext cx="54023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5274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Practice further respiratory examinations on patients during ward rounds/patient reviews and we can do another EPA on this later in the term.</a:t>
            </a:r>
            <a:endParaRPr lang="en-AU" sz="1500" dirty="0">
              <a:solidFill>
                <a:srgbClr val="005274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9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5" y="741478"/>
            <a:ext cx="8911728" cy="1325563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3C52"/>
                </a:solidFill>
              </a:rPr>
              <a:t>Next steps after an EPA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45" y="2323530"/>
            <a:ext cx="10515600" cy="37929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solidFill>
                  <a:srgbClr val="003C52"/>
                </a:solidFill>
              </a:rPr>
              <a:t>Planning to implement learning goals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solidFill>
                  <a:srgbClr val="003C52"/>
                </a:solidFill>
              </a:rPr>
              <a:t>If the assessment highlighted poor performance: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solidFill>
                  <a:srgbClr val="003C52"/>
                </a:solidFill>
              </a:rPr>
              <a:t>Know where you can get help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solidFill>
                  <a:srgbClr val="003C52"/>
                </a:solidFill>
              </a:rPr>
              <a:t>Know your local escalation pathways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solidFill>
                  <a:srgbClr val="003C52"/>
                </a:solidFill>
              </a:rPr>
              <a:t>Self-reflection as an assessor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solidFill>
                  <a:srgbClr val="003C52"/>
                </a:solidFill>
              </a:rPr>
              <a:t>What might I do differently next time?</a:t>
            </a:r>
          </a:p>
          <a:p>
            <a:endParaRPr lang="en-AU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9132D-1565-3214-187F-855A130C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123" y="988688"/>
            <a:ext cx="2837360" cy="26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0" y="906731"/>
            <a:ext cx="8911728" cy="1325563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3C52"/>
                </a:solidFill>
              </a:rPr>
              <a:t>Case 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0" y="1915603"/>
            <a:ext cx="11269529" cy="4639433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>
                <a:solidFill>
                  <a:srgbClr val="003C52"/>
                </a:solidFill>
              </a:rPr>
              <a:t>Placeholder for local team to choose a case scenario and embed the video here</a:t>
            </a:r>
            <a:endParaRPr lang="en-AU" sz="1800" dirty="0">
              <a:solidFill>
                <a:srgbClr val="003C52"/>
              </a:solidFill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59333906-DC2D-E43A-23D1-8A4BF88CE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51980" y="2904171"/>
            <a:ext cx="669088" cy="6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1" y="748385"/>
            <a:ext cx="8911728" cy="1325563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3C52"/>
                </a:solidFill>
              </a:rPr>
              <a:t>Case scenario 1 -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0" y="1915603"/>
            <a:ext cx="11269529" cy="4639433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>
                <a:solidFill>
                  <a:srgbClr val="003C52"/>
                </a:solidFill>
              </a:rPr>
              <a:t>Placeholder for local team to copy-paste discussion questions from TABLE 2 in the facilitator guide or add their own.</a:t>
            </a:r>
            <a:endParaRPr lang="en-AU" sz="1800" dirty="0">
              <a:solidFill>
                <a:srgbClr val="003C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1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0" y="906731"/>
            <a:ext cx="8911728" cy="1325563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3C52"/>
                </a:solidFill>
              </a:rPr>
              <a:t>Case 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0" y="1915603"/>
            <a:ext cx="11269529" cy="4639433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>
                <a:solidFill>
                  <a:srgbClr val="003C52"/>
                </a:solidFill>
              </a:rPr>
              <a:t>Placeholder for local team to choose a case scenario and embed the video here</a:t>
            </a:r>
            <a:endParaRPr lang="en-AU" sz="1800" dirty="0">
              <a:solidFill>
                <a:srgbClr val="003C52"/>
              </a:solidFill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E2B45D30-97A2-B5FF-C0CA-BBA05BA79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51980" y="2904171"/>
            <a:ext cx="669088" cy="6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2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1" y="748385"/>
            <a:ext cx="8911728" cy="1325563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3C52"/>
                </a:solidFill>
              </a:rPr>
              <a:t>Case scenario 2 -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60" y="1915603"/>
            <a:ext cx="11269529" cy="4639433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>
                <a:solidFill>
                  <a:srgbClr val="003C52"/>
                </a:solidFill>
              </a:rPr>
              <a:t>Placeholder for local team to copy-paste discussion questions from TABLE 2 in the facilitator guide or add their own.</a:t>
            </a:r>
            <a:endParaRPr lang="en-AU" sz="1800" dirty="0">
              <a:solidFill>
                <a:srgbClr val="003C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6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C382-2153-571A-03AC-2B3826C3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545"/>
            <a:ext cx="10515600" cy="50676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The Australian Medical Council acknowledges the Aboriginal and/or Torres Strait Islander peoples as the original people of the lands now known as Australia, and the Māori people as the tangata whenua, or original people of Aotearoa New Zealand.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We acknowledge and pay our respects to the Traditional Custodians of all the lands on which the AMC works, and their ongoing connection to the land, water and sky.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The Australian Medical Council acknowledges the past policies and practices that impact on the health and wellbeing of Aboriginal and/or Torres Strait Islander and Māori people and commit to working together with communities to support healing and positive health outcomes. The AMC is committed to improving outcomes for Aboriginal and/or Torres Strait Islander and Māori peoples.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48D2A3E-B3B3-5197-F893-27C640E837FA}"/>
              </a:ext>
            </a:extLst>
          </p:cNvPr>
          <p:cNvSpPr/>
          <p:nvPr/>
        </p:nvSpPr>
        <p:spPr>
          <a:xfrm>
            <a:off x="6817099" y="1448829"/>
            <a:ext cx="2828925" cy="4114800"/>
          </a:xfrm>
          <a:custGeom>
            <a:avLst/>
            <a:gdLst/>
            <a:ahLst/>
            <a:cxnLst/>
            <a:rect l="l" t="t" r="r" b="b"/>
            <a:pathLst>
              <a:path w="2828925" h="4114800">
                <a:moveTo>
                  <a:pt x="0" y="0"/>
                </a:moveTo>
                <a:lnTo>
                  <a:pt x="2828925" y="0"/>
                </a:lnTo>
                <a:lnTo>
                  <a:pt x="2828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DB6E662-1553-4082-83F4-C45586C8B111}"/>
              </a:ext>
            </a:extLst>
          </p:cNvPr>
          <p:cNvSpPr/>
          <p:nvPr/>
        </p:nvSpPr>
        <p:spPr>
          <a:xfrm>
            <a:off x="1994916" y="1524000"/>
            <a:ext cx="4356000" cy="4129276"/>
          </a:xfrm>
          <a:custGeom>
            <a:avLst/>
            <a:gdLst/>
            <a:ahLst/>
            <a:cxnLst/>
            <a:rect l="l" t="t" r="r" b="b"/>
            <a:pathLst>
              <a:path w="4354286" h="4114800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80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D5FA-B831-657F-E3F4-B5111CF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04" y="805104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003C52"/>
                </a:solidFill>
              </a:rPr>
              <a:t>Where further information can be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20" y="1848572"/>
            <a:ext cx="4614833" cy="40257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800" dirty="0"/>
              <a:t>The observable behaviours and other information about the </a:t>
            </a:r>
            <a:r>
              <a:rPr lang="en-AU" sz="1800" dirty="0">
                <a:hlinkClick r:id="rId3"/>
              </a:rPr>
              <a:t>EPAs</a:t>
            </a:r>
            <a:r>
              <a:rPr lang="en-AU" sz="1800" dirty="0"/>
              <a:t> can be found in Section 2 Part B of the </a:t>
            </a:r>
            <a:r>
              <a:rPr lang="en-AU" sz="1800" dirty="0">
                <a:hlinkClick r:id="rId4"/>
              </a:rPr>
              <a:t>Training and Assessment</a:t>
            </a:r>
            <a:r>
              <a:rPr lang="en-AU" sz="1800" dirty="0"/>
              <a:t> document.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Guide to Prevocational Training in Australia (for </a:t>
            </a:r>
            <a:r>
              <a:rPr lang="en-AU" sz="1800" kern="1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PGY1 &amp; PGY2 doctors</a:t>
            </a:r>
            <a:r>
              <a:rPr lang="en-A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/ for </a:t>
            </a:r>
            <a:r>
              <a:rPr lang="en-AU" sz="1800" kern="1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supervisors</a:t>
            </a:r>
            <a:r>
              <a:rPr lang="en-A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AU" sz="1800" kern="100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‘at-a-glance’ flyers</a:t>
            </a:r>
            <a:endParaRPr lang="en-A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Other training modules</a:t>
            </a:r>
            <a:endParaRPr lang="en-A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Introduction to the EPA</a:t>
            </a:r>
            <a:r>
              <a:rPr lang="en-AU" sz="1800" kern="100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 video</a:t>
            </a:r>
            <a:endParaRPr lang="en-A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AU" sz="18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Introduction to the National Framework video</a:t>
            </a:r>
            <a:endParaRPr lang="en-A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EPA assessment forms</a:t>
            </a:r>
            <a:endParaRPr lang="en-A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DFD80-D212-59F4-C68E-E02F206E95A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311515" y="2055775"/>
            <a:ext cx="1518588" cy="21524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2A2FFE8-6557-CDEF-89F1-D4B2DE88091C}"/>
              </a:ext>
            </a:extLst>
          </p:cNvPr>
          <p:cNvGrpSpPr/>
          <p:nvPr/>
        </p:nvGrpSpPr>
        <p:grpSpPr>
          <a:xfrm>
            <a:off x="8567114" y="2055775"/>
            <a:ext cx="3020523" cy="2746449"/>
            <a:chOff x="233665" y="1287012"/>
            <a:chExt cx="6295426" cy="54294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180C9E-6419-8913-CEEA-9A7C44A1D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51455">
              <a:off x="4651222" y="3958313"/>
              <a:ext cx="1877869" cy="26561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A0DC69-3C5D-5473-5E4C-21C0F12A0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115527">
              <a:off x="3198233" y="1302306"/>
              <a:ext cx="1792936" cy="25384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8B279B-98F4-A7A9-5FE4-915A6BF18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81874" y="4060370"/>
              <a:ext cx="1892244" cy="26561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42274F-93A5-A94D-1ED6-E67F8312F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3665" y="1287012"/>
              <a:ext cx="1878469" cy="26561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5B884B-9F93-ECEE-F9C0-3320B7153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43200" y="4060370"/>
              <a:ext cx="1881939" cy="26561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3C2E6A-B5D6-D484-0D63-7DD1783B2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96095" y="1287867"/>
              <a:ext cx="1871568" cy="265611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0E4AD-45BC-764E-B0A3-DB027652AA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2432" y="4571235"/>
            <a:ext cx="3037189" cy="16993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0210E-4847-8BCB-4D02-10D62EA5155D}"/>
              </a:ext>
            </a:extLst>
          </p:cNvPr>
          <p:cNvSpPr txBox="1"/>
          <p:nvPr/>
        </p:nvSpPr>
        <p:spPr>
          <a:xfrm>
            <a:off x="6024320" y="2042055"/>
            <a:ext cx="397809" cy="30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1400" b="1" kern="100" dirty="0">
                <a:latin typeface="Raleway" pitchFamily="2" charset="0"/>
                <a:cs typeface="Times New Roman" panose="02020603050405020304" pitchFamily="18" charset="0"/>
              </a:rPr>
              <a:t>1.</a:t>
            </a:r>
            <a:endParaRPr lang="en-AU" sz="1400" kern="100" dirty="0">
              <a:latin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1A203-413B-F821-9C35-73DE34006203}"/>
              </a:ext>
            </a:extLst>
          </p:cNvPr>
          <p:cNvSpPr txBox="1"/>
          <p:nvPr/>
        </p:nvSpPr>
        <p:spPr>
          <a:xfrm>
            <a:off x="8255158" y="1996468"/>
            <a:ext cx="397809" cy="30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1400" b="1" kern="100" dirty="0">
                <a:latin typeface="Raleway" pitchFamily="2" charset="0"/>
                <a:cs typeface="Times New Roman" panose="02020603050405020304" pitchFamily="18" charset="0"/>
              </a:rPr>
              <a:t>2.</a:t>
            </a:r>
            <a:endParaRPr lang="en-AU" sz="1400" kern="100" dirty="0">
              <a:latin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33530-12B7-4EFF-133D-CBBED31FC0DF}"/>
              </a:ext>
            </a:extLst>
          </p:cNvPr>
          <p:cNvSpPr txBox="1"/>
          <p:nvPr/>
        </p:nvSpPr>
        <p:spPr>
          <a:xfrm>
            <a:off x="5309865" y="4544374"/>
            <a:ext cx="397809" cy="30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1400" b="1" kern="100" dirty="0">
                <a:latin typeface="Raleway" pitchFamily="2" charset="0"/>
                <a:cs typeface="Times New Roman" panose="02020603050405020304" pitchFamily="18" charset="0"/>
              </a:rPr>
              <a:t>4.</a:t>
            </a:r>
            <a:endParaRPr lang="en-AU" sz="1400" kern="100" dirty="0">
              <a:latin typeface="Ralewa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3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3526-52D5-3724-CA8B-D0F62278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33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Module end</a:t>
            </a:r>
          </a:p>
        </p:txBody>
      </p:sp>
    </p:spTree>
    <p:extLst>
      <p:ext uri="{BB962C8B-B14F-4D97-AF65-F5344CB8AC3E}">
        <p14:creationId xmlns:p14="http://schemas.microsoft.com/office/powerpoint/2010/main" val="8982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C382-2153-571A-03AC-2B3826C3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1" y="1283516"/>
            <a:ext cx="10989577" cy="489344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At the completion of this module: </a:t>
            </a:r>
            <a:r>
              <a:rPr lang="en-AU" b="1" dirty="0"/>
              <a:t>you will be trained to assess the Entrustable Professional Activities (EPAs) </a:t>
            </a:r>
            <a:r>
              <a:rPr lang="en-AU" dirty="0"/>
              <a:t>of prevocational doctors within the National Framework for Prevocational Medical Training.</a:t>
            </a:r>
            <a:endParaRPr lang="en-AU" sz="2000" dirty="0"/>
          </a:p>
          <a:p>
            <a:pPr marL="0" indent="0">
              <a:buNone/>
            </a:pPr>
            <a:r>
              <a:rPr lang="en-AU" sz="2000" dirty="0"/>
              <a:t>The </a:t>
            </a:r>
            <a:r>
              <a:rPr lang="en-AU" sz="2000" dirty="0">
                <a:hlinkClick r:id="rId2"/>
              </a:rPr>
              <a:t>EPAs</a:t>
            </a:r>
            <a:r>
              <a:rPr lang="en-AU" sz="2000" dirty="0"/>
              <a:t> are part (Section 2 Part B) of the </a:t>
            </a:r>
            <a:r>
              <a:rPr lang="en-AU" sz="2000" dirty="0">
                <a:hlinkClick r:id="rId3"/>
              </a:rPr>
              <a:t>Training and Assessment</a:t>
            </a:r>
            <a:r>
              <a:rPr lang="en-AU" sz="2000" dirty="0"/>
              <a:t> component of the National Framework.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0569A-6A93-EE81-3414-E2AB43FB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851" y="3865066"/>
            <a:ext cx="4659305" cy="26524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EE782B-A3FE-334F-E2D7-0D717E40B7C4}"/>
              </a:ext>
            </a:extLst>
          </p:cNvPr>
          <p:cNvGrpSpPr/>
          <p:nvPr/>
        </p:nvGrpSpPr>
        <p:grpSpPr>
          <a:xfrm>
            <a:off x="5809409" y="4906899"/>
            <a:ext cx="1298542" cy="568750"/>
            <a:chOff x="6096001" y="4920006"/>
            <a:chExt cx="1298542" cy="568750"/>
          </a:xfrm>
        </p:grpSpPr>
        <p:pic>
          <p:nvPicPr>
            <p:cNvPr id="6" name="Graphic 5" descr="Play with solid fill">
              <a:extLst>
                <a:ext uri="{FF2B5EF4-FFF2-40B4-BE49-F238E27FC236}">
                  <a16:creationId xmlns:a16="http://schemas.microsoft.com/office/drawing/2014/main" id="{B146E26F-D1D0-08A8-8A8B-E20853F60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96001" y="4920006"/>
              <a:ext cx="568750" cy="568750"/>
            </a:xfrm>
            <a:prstGeom prst="rect">
              <a:avLst/>
            </a:prstGeom>
          </p:spPr>
        </p:pic>
        <p:pic>
          <p:nvPicPr>
            <p:cNvPr id="7" name="Graphic 6" descr="Play with solid fill">
              <a:extLst>
                <a:ext uri="{FF2B5EF4-FFF2-40B4-BE49-F238E27FC236}">
                  <a16:creationId xmlns:a16="http://schemas.microsoft.com/office/drawing/2014/main" id="{9C427003-DDEB-9705-CBEB-C2ED3130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25793" y="4920006"/>
              <a:ext cx="568750" cy="568750"/>
            </a:xfrm>
            <a:prstGeom prst="rect">
              <a:avLst/>
            </a:prstGeom>
          </p:spPr>
        </p:pic>
        <p:pic>
          <p:nvPicPr>
            <p:cNvPr id="8" name="Graphic 7" descr="Play with solid fill">
              <a:extLst>
                <a:ext uri="{FF2B5EF4-FFF2-40B4-BE49-F238E27FC236}">
                  <a16:creationId xmlns:a16="http://schemas.microsoft.com/office/drawing/2014/main" id="{CB514F26-1C40-6FFE-A477-6DACA28D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56576" y="4920006"/>
              <a:ext cx="568750" cy="56875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1C85A-5CEC-1288-9BD9-AE3FBDC59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940" y="3863070"/>
            <a:ext cx="1872832" cy="2652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D0A9C-A5A2-8B05-2845-5AD0A7678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7228" y="3863069"/>
            <a:ext cx="1878922" cy="26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BA5203-CF97-AD09-17AF-2A21A5E5759B}"/>
              </a:ext>
            </a:extLst>
          </p:cNvPr>
          <p:cNvSpPr/>
          <p:nvPr/>
        </p:nvSpPr>
        <p:spPr>
          <a:xfrm>
            <a:off x="6652906" y="1219221"/>
            <a:ext cx="5259969" cy="4947899"/>
          </a:xfrm>
          <a:prstGeom prst="roundRect">
            <a:avLst>
              <a:gd name="adj" fmla="val 43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748FDD-103C-EE13-4B29-29FC4015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920709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003C52"/>
                </a:solidFill>
              </a:rPr>
              <a:t>Learning objectives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5FA2CC-B0F2-FB58-41E5-E7C34BC6C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772600"/>
              </p:ext>
            </p:extLst>
          </p:nvPr>
        </p:nvGraphicFramePr>
        <p:xfrm>
          <a:off x="6719569" y="1364278"/>
          <a:ext cx="5126641" cy="46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722A097-E023-9DB3-5B60-D20D74177339}"/>
              </a:ext>
            </a:extLst>
          </p:cNvPr>
          <p:cNvSpPr/>
          <p:nvPr/>
        </p:nvSpPr>
        <p:spPr>
          <a:xfrm>
            <a:off x="1009546" y="2188803"/>
            <a:ext cx="1620000" cy="1620000"/>
          </a:xfrm>
          <a:prstGeom prst="ellipse">
            <a:avLst/>
          </a:prstGeom>
          <a:solidFill>
            <a:srgbClr val="003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Raleway" pitchFamily="2" charset="0"/>
              </a:rPr>
              <a:t>The ‘What’?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B8574-86BF-9854-3460-38692F6B58E0}"/>
              </a:ext>
            </a:extLst>
          </p:cNvPr>
          <p:cNvSpPr txBox="1"/>
          <p:nvPr/>
        </p:nvSpPr>
        <p:spPr>
          <a:xfrm>
            <a:off x="2629546" y="4588713"/>
            <a:ext cx="3705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effectLst/>
                <a:latin typeface="Raleway" pitchFamily="2" charset="0"/>
                <a:ea typeface="Calibri" panose="020F0502020204030204" pitchFamily="34" charset="0"/>
              </a:rPr>
              <a:t>Demonstrate the assessment of an EPA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97002A-7E68-4952-5A9E-22C2D987E781}"/>
              </a:ext>
            </a:extLst>
          </p:cNvPr>
          <p:cNvSpPr/>
          <p:nvPr/>
        </p:nvSpPr>
        <p:spPr>
          <a:xfrm>
            <a:off x="1009546" y="4194212"/>
            <a:ext cx="1620000" cy="1620000"/>
          </a:xfrm>
          <a:prstGeom prst="ellipse">
            <a:avLst/>
          </a:prstGeom>
          <a:solidFill>
            <a:srgbClr val="003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b="1" dirty="0">
                <a:latin typeface="Raleway" pitchFamily="2" charset="0"/>
              </a:rPr>
              <a:t>The</a:t>
            </a:r>
          </a:p>
          <a:p>
            <a:pPr algn="ctr"/>
            <a:r>
              <a:rPr lang="en-AU" b="1" dirty="0">
                <a:latin typeface="Raleway" pitchFamily="2" charset="0"/>
              </a:rPr>
              <a:t>‘How to’?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B7E8E-BD4F-2935-D6E5-0E067ADDD0F6}"/>
              </a:ext>
            </a:extLst>
          </p:cNvPr>
          <p:cNvSpPr/>
          <p:nvPr/>
        </p:nvSpPr>
        <p:spPr>
          <a:xfrm>
            <a:off x="1316755" y="3339788"/>
            <a:ext cx="1005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cap="none" spc="0" dirty="0">
                <a:ln w="0"/>
                <a:solidFill>
                  <a:srgbClr val="00BA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5D4A5-2EA1-5A56-95F8-536D7E7C22A9}"/>
              </a:ext>
            </a:extLst>
          </p:cNvPr>
          <p:cNvSpPr txBox="1"/>
          <p:nvPr/>
        </p:nvSpPr>
        <p:spPr>
          <a:xfrm>
            <a:off x="2629546" y="2821765"/>
            <a:ext cx="3705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effectLst/>
                <a:latin typeface="Raleway" pitchFamily="2" charset="0"/>
                <a:ea typeface="Calibri" panose="020F0502020204030204" pitchFamily="34" charset="0"/>
              </a:rPr>
              <a:t>Define what an EPA 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4B1A30-5865-0AE5-1F79-D6C17C6E1207}"/>
              </a:ext>
            </a:extLst>
          </p:cNvPr>
          <p:cNvSpPr txBox="1"/>
          <p:nvPr/>
        </p:nvSpPr>
        <p:spPr>
          <a:xfrm>
            <a:off x="6719569" y="1364278"/>
            <a:ext cx="370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3C52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The process:</a:t>
            </a:r>
          </a:p>
        </p:txBody>
      </p:sp>
    </p:spTree>
    <p:extLst>
      <p:ext uri="{BB962C8B-B14F-4D97-AF65-F5344CB8AC3E}">
        <p14:creationId xmlns:p14="http://schemas.microsoft.com/office/powerpoint/2010/main" val="80666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C382-2153-571A-03AC-2B3826C3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91"/>
            <a:ext cx="10515600" cy="3600954"/>
          </a:xfrm>
        </p:spPr>
        <p:txBody>
          <a:bodyPr/>
          <a:lstStyle/>
          <a:p>
            <a:r>
              <a:rPr lang="en-US" dirty="0">
                <a:solidFill>
                  <a:srgbClr val="003C52"/>
                </a:solidFill>
              </a:rPr>
              <a:t>Across all assessments, and all Domains consistent culturally safe practice needs to be considered.</a:t>
            </a:r>
          </a:p>
          <a:p>
            <a:r>
              <a:rPr lang="en-AU" dirty="0">
                <a:solidFill>
                  <a:srgbClr val="003C52"/>
                </a:solidFill>
              </a:rPr>
              <a:t>Cultural safety is determined by Aboriginal and/or Torres Strait Islander people and communities.</a:t>
            </a:r>
          </a:p>
          <a:p>
            <a:r>
              <a:rPr lang="en-US" dirty="0">
                <a:solidFill>
                  <a:srgbClr val="003C52"/>
                </a:solidFill>
              </a:rPr>
              <a:t>For all assessments, consider the appropriate person to undertake it. For example, assessments related to cultural safety should be undertaken by or with significant input from Aboriginal and/or Torres Strait Islander people.</a:t>
            </a:r>
            <a:endParaRPr lang="en-AU" dirty="0">
              <a:solidFill>
                <a:srgbClr val="003C52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94A66FD-58EE-F385-F03D-0733A944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4" y="1227357"/>
            <a:ext cx="10515600" cy="661263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3C52"/>
                </a:solidFill>
              </a:rPr>
              <a:t>Cultural safety</a:t>
            </a:r>
          </a:p>
        </p:txBody>
      </p:sp>
    </p:spTree>
    <p:extLst>
      <p:ext uri="{BB962C8B-B14F-4D97-AF65-F5344CB8AC3E}">
        <p14:creationId xmlns:p14="http://schemas.microsoft.com/office/powerpoint/2010/main" val="349921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2A00-65E0-EBCD-E435-909D4BCA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360" y="-196684"/>
            <a:ext cx="7225632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Video: </a:t>
            </a:r>
            <a:r>
              <a:rPr lang="en-AU" sz="3200" dirty="0">
                <a:solidFill>
                  <a:schemeClr val="bg1"/>
                </a:solidFill>
              </a:rPr>
              <a:t>Introduction to the EPAs (5.30)</a:t>
            </a:r>
          </a:p>
        </p:txBody>
      </p:sp>
      <p:pic>
        <p:nvPicPr>
          <p:cNvPr id="4" name="Online Media 3" title="AMC Animation - EPAs">
            <a:hlinkClick r:id="" action="ppaction://media"/>
            <a:extLst>
              <a:ext uri="{FF2B5EF4-FFF2-40B4-BE49-F238E27FC236}">
                <a16:creationId xmlns:a16="http://schemas.microsoft.com/office/drawing/2014/main" id="{83E5CBB7-F981-F184-937B-18171D3FD2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4537" y="995885"/>
            <a:ext cx="10062926" cy="5669575"/>
          </a:xfrm>
          <a:prstGeom prst="rect">
            <a:avLst/>
          </a:prstGeom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E43135F3-9F47-981F-177A-A7646852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61712" y="108661"/>
            <a:ext cx="577648" cy="5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AA9D-B840-CB82-3885-CF8D2946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151" y="2145175"/>
            <a:ext cx="8483697" cy="324412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What is an EPA?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Why EPAs are beneficial to prevocational doctors?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What are the EPAs?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Examples of each EPA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How the assessment of EPAs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How many EPA assessments have to be completed?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How do EPA assessments affect global judgements?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rgbClr val="003C52"/>
                </a:solidFill>
              </a:rPr>
              <a:t>Who can assess performance of the EPAs?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9F8B8-C937-FFAD-5363-53F69BE5A980}"/>
              </a:ext>
            </a:extLst>
          </p:cNvPr>
          <p:cNvSpPr txBox="1">
            <a:spLocks/>
          </p:cNvSpPr>
          <p:nvPr/>
        </p:nvSpPr>
        <p:spPr>
          <a:xfrm>
            <a:off x="1172744" y="969812"/>
            <a:ext cx="10894963" cy="915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aleway" pitchFamily="2" charset="0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3C52"/>
                </a:solidFill>
              </a:rPr>
              <a:t>Video summary: </a:t>
            </a:r>
            <a:r>
              <a:rPr lang="en-AU" sz="4000" dirty="0">
                <a:solidFill>
                  <a:srgbClr val="003C52"/>
                </a:solidFill>
              </a:rPr>
              <a:t>Introduction to the EPAs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381BC52D-81A8-F615-7E62-08ECA4FA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3656" y="1071412"/>
            <a:ext cx="669088" cy="6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A9F8B8-C937-FFAD-5363-53F69BE5A980}"/>
              </a:ext>
            </a:extLst>
          </p:cNvPr>
          <p:cNvSpPr txBox="1">
            <a:spLocks/>
          </p:cNvSpPr>
          <p:nvPr/>
        </p:nvSpPr>
        <p:spPr>
          <a:xfrm>
            <a:off x="1117105" y="815839"/>
            <a:ext cx="10894963" cy="8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aleway" pitchFamily="2" charset="0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3C52"/>
                </a:solidFill>
              </a:rPr>
              <a:t>Video summary: </a:t>
            </a:r>
            <a:r>
              <a:rPr lang="en-AU" sz="4000" dirty="0">
                <a:solidFill>
                  <a:srgbClr val="003C52"/>
                </a:solidFill>
              </a:rPr>
              <a:t>Introduction to the EPAs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381BC52D-81A8-F615-7E62-08ECA4FAE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017" y="850115"/>
            <a:ext cx="669088" cy="67398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A6B9D6-1014-3539-F29B-B49DCD6B1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93778"/>
              </p:ext>
            </p:extLst>
          </p:nvPr>
        </p:nvGraphicFramePr>
        <p:xfrm>
          <a:off x="270711" y="1699440"/>
          <a:ext cx="11650578" cy="479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797">
                  <a:extLst>
                    <a:ext uri="{9D8B030D-6E8A-4147-A177-3AD203B41FA5}">
                      <a16:colId xmlns:a16="http://schemas.microsoft.com/office/drawing/2014/main" val="3395502691"/>
                    </a:ext>
                  </a:extLst>
                </a:gridCol>
                <a:gridCol w="9229781">
                  <a:extLst>
                    <a:ext uri="{9D8B030D-6E8A-4147-A177-3AD203B41FA5}">
                      <a16:colId xmlns:a16="http://schemas.microsoft.com/office/drawing/2014/main" val="75813195"/>
                    </a:ext>
                  </a:extLst>
                </a:gridCol>
              </a:tblGrid>
              <a:tr h="649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EPA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C5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Example scenario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24714"/>
                  </a:ext>
                </a:extLst>
              </a:tr>
              <a:tr h="790586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kern="100" dirty="0">
                          <a:effectLst/>
                          <a:latin typeface="Raleway" pitchFamily="2" charset="0"/>
                        </a:rPr>
                        <a:t>EPA 1 Clinical Assessment</a:t>
                      </a: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5274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  <a:cs typeface="Times New Roman" panose="02020603050405020304" pitchFamily="18" charset="0"/>
                        </a:rPr>
                        <a:t>Some or all of taking a history and examining a patient and presenting a clinical summary and management plan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94665"/>
                  </a:ext>
                </a:extLst>
              </a:tr>
              <a:tr h="618658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0" marB="0">
                    <a:solidFill>
                      <a:srgbClr val="005274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Raleway" pitchFamily="2" charset="0"/>
                          <a:cs typeface="Times New Roman" panose="02020603050405020304" pitchFamily="18" charset="0"/>
                        </a:rPr>
                        <a:t>Clerking a patient in the emergency department and discussing your investigation and management plan with the registrar/consultant</a:t>
                      </a:r>
                      <a:endParaRPr lang="en-AU" sz="1400" kern="100" dirty="0">
                        <a:effectLst/>
                        <a:highlight>
                          <a:srgbClr val="FF0000"/>
                        </a:highlight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32933"/>
                  </a:ext>
                </a:extLst>
              </a:tr>
              <a:tr h="41973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0" marB="0">
                    <a:solidFill>
                      <a:srgbClr val="005274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  <a:cs typeface="Times New Roman" panose="02020603050405020304" pitchFamily="18" charset="0"/>
                        </a:rPr>
                        <a:t>Assessing a patient with a post-operative fever in an after-hours shift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99275"/>
                  </a:ext>
                </a:extLst>
              </a:tr>
              <a:tr h="35395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5274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  <a:cs typeface="Times New Roman" panose="02020603050405020304" pitchFamily="18" charset="0"/>
                        </a:rPr>
                        <a:t>Assessing a paediatric patient that has fallen off play equipment, in an emergency department setting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30426"/>
                  </a:ext>
                </a:extLst>
              </a:tr>
              <a:tr h="72825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kern="100" dirty="0">
                          <a:effectLst/>
                          <a:latin typeface="Raleway" pitchFamily="2" charset="0"/>
                        </a:rPr>
                        <a:t>EPA 2 Recognition and care of the acutely unwell patient</a:t>
                      </a: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738F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Reporting at a clinical review on your assessment and immediate management of a patient with fever and low blood pressure the evening prior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07293"/>
                  </a:ext>
                </a:extLst>
              </a:tr>
              <a:tr h="618658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0" marB="0">
                    <a:solidFill>
                      <a:srgbClr val="00738F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Reviewing an agitated/delirious patient on ward call and discussing with the medical registrar and nursing staff about a management plan</a:t>
                      </a:r>
                      <a:endParaRPr lang="en-AU" sz="1400" kern="100" dirty="0">
                        <a:effectLst/>
                        <a:highlight>
                          <a:srgbClr val="FF0000"/>
                        </a:highlight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96247"/>
                  </a:ext>
                </a:extLst>
              </a:tr>
              <a:tr h="61313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0" marB="0">
                    <a:solidFill>
                      <a:srgbClr val="00738F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Assessing a patient with acute chest pain </a:t>
                      </a:r>
                      <a:r>
                        <a:rPr lang="en-US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an after-hours “ward” call shift</a:t>
                      </a:r>
                      <a:endParaRPr lang="en-AU" sz="1400" kern="100" dirty="0">
                        <a:effectLst/>
                        <a:highlight>
                          <a:srgbClr val="FF0000"/>
                        </a:highlight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8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A9F8B8-C937-FFAD-5363-53F69BE5A980}"/>
              </a:ext>
            </a:extLst>
          </p:cNvPr>
          <p:cNvSpPr txBox="1">
            <a:spLocks/>
          </p:cNvSpPr>
          <p:nvPr/>
        </p:nvSpPr>
        <p:spPr>
          <a:xfrm>
            <a:off x="1117105" y="815839"/>
            <a:ext cx="10894963" cy="8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aleway" pitchFamily="2" charset="0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3C52"/>
                </a:solidFill>
              </a:rPr>
              <a:t>Video summary: </a:t>
            </a:r>
            <a:r>
              <a:rPr lang="en-AU" sz="4000" dirty="0">
                <a:solidFill>
                  <a:srgbClr val="003C52"/>
                </a:solidFill>
              </a:rPr>
              <a:t>Introduction to the EPAs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381BC52D-81A8-F615-7E62-08ECA4FAE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017" y="850115"/>
            <a:ext cx="669088" cy="67398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A6B9D6-1014-3539-F29B-B49DCD6B1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53800"/>
              </p:ext>
            </p:extLst>
          </p:nvPr>
        </p:nvGraphicFramePr>
        <p:xfrm>
          <a:off x="270711" y="1699441"/>
          <a:ext cx="11650578" cy="4904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797">
                  <a:extLst>
                    <a:ext uri="{9D8B030D-6E8A-4147-A177-3AD203B41FA5}">
                      <a16:colId xmlns:a16="http://schemas.microsoft.com/office/drawing/2014/main" val="3395502691"/>
                    </a:ext>
                  </a:extLst>
                </a:gridCol>
                <a:gridCol w="9229781">
                  <a:extLst>
                    <a:ext uri="{9D8B030D-6E8A-4147-A177-3AD203B41FA5}">
                      <a16:colId xmlns:a16="http://schemas.microsoft.com/office/drawing/2014/main" val="75813195"/>
                    </a:ext>
                  </a:extLst>
                </a:gridCol>
              </a:tblGrid>
              <a:tr h="499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EPA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C5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Example scenario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24714"/>
                  </a:ext>
                </a:extLst>
              </a:tr>
              <a:tr h="471704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kern="100" dirty="0">
                          <a:effectLst/>
                          <a:latin typeface="Raleway" pitchFamily="2" charset="0"/>
                        </a:rPr>
                        <a:t>EPA 3 Prescribing</a:t>
                      </a: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5A9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Prescribing analgesics to a patient and your discussion about the medications with the patient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58954"/>
                  </a:ext>
                </a:extLst>
              </a:tr>
              <a:tr h="47170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Discussing the prescribing management of a patient in fluid overload on the ward round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42436"/>
                  </a:ext>
                </a:extLst>
              </a:tr>
              <a:tr h="47170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0" marB="0">
                    <a:solidFill>
                      <a:srgbClr val="0095A9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Performing a VTE risk assessment and prescribing the appropriate VTE prophylaxis</a:t>
                      </a:r>
                      <a:endParaRPr lang="en-AU" sz="1400" kern="100" dirty="0">
                        <a:effectLst/>
                        <a:highlight>
                          <a:srgbClr val="FF0000"/>
                        </a:highlight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34354"/>
                  </a:ext>
                </a:extLst>
              </a:tr>
              <a:tr h="471704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kern="100" dirty="0">
                          <a:effectLst/>
                          <a:latin typeface="Raleway" pitchFamily="2" charset="0"/>
                        </a:rPr>
                        <a:t>EPA 4 Team Communication </a:t>
                      </a: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A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</a:rPr>
                        <a:t>Communication with a GP on discharge of an elderly patient with complex medical and social issues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72696"/>
                  </a:ext>
                </a:extLst>
              </a:tr>
              <a:tr h="47170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0" marB="0">
                    <a:solidFill>
                      <a:srgbClr val="00BA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Discussing the care of an Aboriginal patient in a culturally safe way during handover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45189"/>
                  </a:ext>
                </a:extLst>
              </a:tr>
              <a:tr h="46234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0" marB="0">
                    <a:solidFill>
                      <a:srgbClr val="00BA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Presenting the key clinical issues of a patient during a handover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2152"/>
                  </a:ext>
                </a:extLst>
              </a:tr>
              <a:tr h="45393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A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Handing over to the nurse in charge management plans post a ward round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69336"/>
                  </a:ext>
                </a:extLst>
              </a:tr>
              <a:tr h="467665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A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Creating appropriate written documentation at the discharge of a patient</a:t>
                      </a:r>
                      <a:endParaRPr lang="en-AU" sz="140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843330"/>
                  </a:ext>
                </a:extLst>
              </a:tr>
              <a:tr h="66218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b="0" kern="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AC6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Referring a patient in a general practice setting to a psychiatrist via phone call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0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29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1122</Words>
  <Application>Microsoft Office PowerPoint</Application>
  <PresentationFormat>Widescreen</PresentationFormat>
  <Paragraphs>132</Paragraphs>
  <Slides>21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Cavolini</vt:lpstr>
      <vt:lpstr>Raleway</vt:lpstr>
      <vt:lpstr>Symbol</vt:lpstr>
      <vt:lpstr>Office Theme</vt:lpstr>
      <vt:lpstr>Entrustable Professional Activity (EPA) assessor training</vt:lpstr>
      <vt:lpstr>PowerPoint Presentation</vt:lpstr>
      <vt:lpstr>PowerPoint Presentation</vt:lpstr>
      <vt:lpstr>Learning objectives</vt:lpstr>
      <vt:lpstr>Cultural safety</vt:lpstr>
      <vt:lpstr>Video: Introduction to the EPAs (5.30)</vt:lpstr>
      <vt:lpstr>PowerPoint Presentation</vt:lpstr>
      <vt:lpstr>PowerPoint Presentation</vt:lpstr>
      <vt:lpstr>PowerPoint Presentation</vt:lpstr>
      <vt:lpstr>Preparation for an EPA assessment</vt:lpstr>
      <vt:lpstr>During an EPA assessment</vt:lpstr>
      <vt:lpstr>During an EPA assessment</vt:lpstr>
      <vt:lpstr>During an EPA assessment</vt:lpstr>
      <vt:lpstr>During an EPA assessment</vt:lpstr>
      <vt:lpstr>Next steps after an EPA assessment</vt:lpstr>
      <vt:lpstr>Case scenario 1</vt:lpstr>
      <vt:lpstr>Case scenario 1 - discussion</vt:lpstr>
      <vt:lpstr>Case scenario 2</vt:lpstr>
      <vt:lpstr>Case scenario 2 - discussion</vt:lpstr>
      <vt:lpstr>Where further information can be found</vt:lpstr>
      <vt:lpstr>Module end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assessor training</dc:title>
  <dc:creator>Madeleine Novak</dc:creator>
  <cp:lastModifiedBy>Nada Nasr</cp:lastModifiedBy>
  <cp:revision>4</cp:revision>
  <dcterms:created xsi:type="dcterms:W3CDTF">2023-08-01T01:26:48Z</dcterms:created>
  <dcterms:modified xsi:type="dcterms:W3CDTF">2024-01-18T00:33:47Z</dcterms:modified>
</cp:coreProperties>
</file>