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296" r:id="rId2"/>
    <p:sldId id="310" r:id="rId3"/>
    <p:sldId id="315" r:id="rId4"/>
    <p:sldId id="257" r:id="rId5"/>
    <p:sldId id="259" r:id="rId6"/>
    <p:sldId id="309" r:id="rId7"/>
    <p:sldId id="318" r:id="rId8"/>
    <p:sldId id="320" r:id="rId9"/>
    <p:sldId id="274" r:id="rId10"/>
    <p:sldId id="295" r:id="rId11"/>
    <p:sldId id="297" r:id="rId12"/>
    <p:sldId id="262" r:id="rId13"/>
    <p:sldId id="263" r:id="rId14"/>
    <p:sldId id="300" r:id="rId15"/>
    <p:sldId id="282" r:id="rId16"/>
    <p:sldId id="321" r:id="rId17"/>
    <p:sldId id="264" r:id="rId18"/>
    <p:sldId id="265" r:id="rId19"/>
    <p:sldId id="266" r:id="rId20"/>
    <p:sldId id="293" r:id="rId21"/>
    <p:sldId id="294" r:id="rId22"/>
    <p:sldId id="323" r:id="rId23"/>
    <p:sldId id="286" r:id="rId24"/>
    <p:sldId id="267" r:id="rId25"/>
    <p:sldId id="325" r:id="rId26"/>
    <p:sldId id="313" r:id="rId27"/>
    <p:sldId id="324" r:id="rId28"/>
    <p:sldId id="316" r:id="rId29"/>
    <p:sldId id="311" r:id="rId30"/>
    <p:sldId id="298" r:id="rId31"/>
    <p:sldId id="317" r:id="rId32"/>
    <p:sldId id="299" r:id="rId33"/>
    <p:sldId id="303" r:id="rId34"/>
    <p:sldId id="308" r:id="rId35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Quicksand" panose="020B0604020202020204" charset="0"/>
      <p:regular r:id="rId43"/>
    </p:embeddedFon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Raleway Bold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2"/>
    <a:srgbClr val="5FC3ED"/>
    <a:srgbClr val="F67D89"/>
    <a:srgbClr val="DAE4E7"/>
    <a:srgbClr val="C39ED0"/>
    <a:srgbClr val="E6E6E6"/>
    <a:srgbClr val="9B72AA"/>
    <a:srgbClr val="E54073"/>
    <a:srgbClr val="FCAB0C"/>
    <a:srgbClr val="0A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5" autoAdjust="0"/>
    <p:restoredTop sz="82051" autoAdjust="0"/>
  </p:normalViewPr>
  <p:slideViewPr>
    <p:cSldViewPr>
      <p:cViewPr varScale="1">
        <p:scale>
          <a:sx n="63" d="100"/>
          <a:sy n="63" d="100"/>
        </p:scale>
        <p:origin x="15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6CA0-C337-4F30-8D04-A3ADFCBFFA30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9B294-1F4C-4481-AC48-183D84C14F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40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96042-8D00-4389-9D2F-CA9C6288F2C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1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9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0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96042-8D00-4389-9D2F-CA9C6288F2CB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92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9B294-1F4C-4481-AC48-183D84C14F87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384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96042-8D00-4389-9D2F-CA9C6288F2C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2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9B294-1F4C-4481-AC48-183D84C14F87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445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505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sz="1200" dirty="0">
              <a:solidFill>
                <a:srgbClr val="033B4F"/>
              </a:solidFill>
              <a:latin typeface="Ralewa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96042-8D00-4389-9D2F-CA9C6288F2C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10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5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45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9B294-1F4C-4481-AC48-183D84C14F8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46392-4F08-B1B1-BB52-D82B6A7D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95901-A946-753A-679D-70C9905E8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F83CE-8F2B-4085-9137-83F2311F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4F865-4C5B-BFE4-12BA-1584457C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38938-E8F6-8316-FBC7-702D8FCD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1DDE4-BB1A-FDEA-3409-E210D96E812C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75E9D-9118-1DD7-B501-8000B8AD5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FD71-0817-C47D-60C0-F3FCEB92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07398-ACAA-8870-FC84-EB200DCF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F5444-15CB-99E4-98A1-98CC87F8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DBB5F-2255-D677-3252-B448044B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BB6F7-B8BC-5615-0777-903B25C6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1EAA3-7951-69BF-A3CB-C0F9F21571EC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C8190-3F7C-6AB5-7DA0-E26F6F2FD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069654-BBF8-87E6-96CD-E111DC8A3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F72B3-387F-7ED7-FCCF-F78BC8553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D35F6-842A-45FB-E665-18EEC5F0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85BA-21A9-074D-D823-03FBC234B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0188-9EB3-602C-A3D8-24D08FCE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C94DE0-E51F-34E2-9DB1-FC1ADF109460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8C8D0-6F3E-5D1F-ED45-E46B4FE3D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37CF-330F-8CC6-BDD5-B376448A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18D8F-80A4-28C9-7244-684D41F57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356A-9FF6-F48D-79B9-E60B7080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5DD3F-B58C-461E-6745-B6FDE6BF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AFA87-3C33-A7FD-A325-DC1D404B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D80AE-B559-6B6A-4423-6C80A1530D60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EFF4-C9F0-F84A-9C3E-34272D7E8C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7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A435-50D5-13C9-2E28-E96B5ADE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F903D-4F63-2D4B-0CDF-7A9094352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98315-E272-C7D3-20B5-8D1AC419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187DB-ACC8-E12B-4EDD-D107C3A42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2DE86-14A4-6220-37BC-7480776D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83D70-E68D-0FD0-1DE0-054EB474178B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7E136-79A1-A8F4-D6EC-D5AE5308C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1DE3-4B6C-1975-1BC9-C688AD0B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D37E7-55AA-3815-56BD-F4468C24B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17239-7B24-424C-1F5D-4C75B54C7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772D1-8E0D-5112-EBF8-F4F5E7C0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DC159-EEBE-1DE1-E0E3-50C56651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0F7C4-EB2B-8342-1F64-FA7991D8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36BCE2-9330-0EBC-5807-FBC600EC5C37}"/>
              </a:ext>
            </a:extLst>
          </p:cNvPr>
          <p:cNvSpPr/>
          <p:nvPr userDrawn="1"/>
        </p:nvSpPr>
        <p:spPr>
          <a:xfrm>
            <a:off x="11430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FC5BA4-79CC-6A5B-8A9B-C0EE18606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C3ED-32D1-9870-E3C5-26713E29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F9D39-3F4D-F160-1102-70FBA3BF0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F713D-327B-1441-7A35-8363E0209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F729B-4C42-B232-4BD1-2CBB2B954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AE4AE-7201-913A-7B55-AAEC4A486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07EF86-EA45-346A-7A71-7F9B029F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E53B4-FBE3-5B32-DE88-309590BC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E4884-22DF-289D-2F17-99A34A19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4E555A-E194-1E9A-247D-E3E764F090C6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1B2A3-701E-865D-FDFE-134FBFD17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76B8-4535-B346-7922-7F353E6A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20639-1307-40A1-4EFE-86B96CB5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7D5B4-1F44-DF29-1F47-B2E80EBB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1C90E-6563-F1BB-ACA5-2D719FD6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AC831-8409-FC8D-FA45-DB031E74D34C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37E81-4515-C32B-1106-1661B894D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8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6A344A-DB93-F45C-4381-EA6CDC639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00FF4-445E-5D1E-E1DF-A52919A3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40F54-17F2-1EE5-1B75-2031A4FA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51010-BC8D-9CBE-82DC-7C06948165C3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917EB-9B3C-551D-0620-B70D0B945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4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E139-38B0-5F2B-8E69-040E04A1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FA05-8307-9447-6ED6-E84B0179D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ED56B-5C41-4F49-B298-276DB12E1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2FD4C-633F-8979-7843-D12661CC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C8AE3-0896-7FEC-5FC5-72A1A7F8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1C5E0-0833-3E32-E43C-DE222FBB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CE2B0-2524-E179-4A56-0EC392BFEF71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208F5-D38D-5BE5-CBC9-1F0B686BA7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3CE8-A884-70C8-C8C9-D17084F1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E94A8-FBBC-64D7-A07E-5003D73A8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5E5F0-91FD-6695-26CE-B26F06208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B03D2-689E-71CA-4DDD-9EAC5471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7793D-1B0C-F0EA-DE87-0F04974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22F52-9AFB-C96F-7269-3C150170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2EA98-A4ED-6A3C-52DA-CDC96D00DE63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147D9-84D5-090B-C9FE-02C0D3BC8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5D3184-F6AB-FE63-2EC4-7F86B696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CA64D-74BE-0648-FF38-59C56864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B755-CDFE-2DC4-C796-208FDDD59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BA50B-40F8-4F55-9C90-0875694140E4}" type="datetimeFigureOut">
              <a:rPr lang="en-AU" smtClean="0"/>
              <a:t>10/10/2023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C54C4-83A6-CF6A-49A0-D755805E2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0B9E-BC0D-78ED-0030-B80939908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73C8-3B8A-4050-90FB-20576DF4D62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6BF506-2DA3-2962-D0E7-3F12517F75BD}"/>
              </a:ext>
            </a:extLst>
          </p:cNvPr>
          <p:cNvSpPr/>
          <p:nvPr userDrawn="1"/>
        </p:nvSpPr>
        <p:spPr>
          <a:xfrm>
            <a:off x="0" y="1"/>
            <a:ext cx="18288000" cy="1607696"/>
          </a:xfrm>
          <a:prstGeom prst="rect">
            <a:avLst/>
          </a:prstGeom>
          <a:solidFill>
            <a:srgbClr val="003C52"/>
          </a:solidFill>
          <a:ln>
            <a:solidFill>
              <a:srgbClr val="003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6D28D-B135-655C-6F26-081B2170EB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8" y="436205"/>
            <a:ext cx="5547521" cy="6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9.sv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8.svg"/><Relationship Id="rId5" Type="http://schemas.openxmlformats.org/officeDocument/2006/relationships/image" Target="../media/image65.sv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9.svg"/><Relationship Id="rId5" Type="http://schemas.openxmlformats.org/officeDocument/2006/relationships/image" Target="../media/image66.svg"/><Relationship Id="rId10" Type="http://schemas.openxmlformats.org/officeDocument/2006/relationships/image" Target="../media/image60.png"/><Relationship Id="rId4" Type="http://schemas.openxmlformats.org/officeDocument/2006/relationships/image" Target="../media/image50.png"/><Relationship Id="rId9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47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31.png"/><Relationship Id="rId4" Type="http://schemas.openxmlformats.org/officeDocument/2006/relationships/image" Target="../media/image7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17.pn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8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730338" y="5368874"/>
            <a:ext cx="1533846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71" dirty="0">
                <a:solidFill>
                  <a:prstClr val="white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71" dirty="0">
                <a:solidFill>
                  <a:prstClr val="white"/>
                </a:solidFill>
                <a:latin typeface="Raleway Bold"/>
              </a:rPr>
              <a:t>National Framework for Prevocational (PGY1 and PGY2)Medical Training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8B36A6C-F22D-000F-446F-DF2CBB01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32693" y="802112"/>
            <a:ext cx="2739134" cy="38824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583C7B-492C-BF89-AD73-2122808B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18460" y="795691"/>
            <a:ext cx="2746269" cy="388134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8C57A40-5F54-307E-EFD9-A40F74D4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11363" y="793595"/>
            <a:ext cx="2747163" cy="3883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7D1F-B5AF-2579-C989-46B444F6794C}"/>
              </a:ext>
            </a:extLst>
          </p:cNvPr>
          <p:cNvSpPr txBox="1"/>
          <p:nvPr/>
        </p:nvSpPr>
        <p:spPr>
          <a:xfrm>
            <a:off x="6528727" y="9014145"/>
            <a:ext cx="10329799" cy="43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39"/>
              </a:lnSpc>
              <a:spcBef>
                <a:spcPct val="0"/>
              </a:spcBef>
            </a:pPr>
            <a:r>
              <a:rPr lang="en-US" sz="2799" u="none" spc="391" dirty="0">
                <a:solidFill>
                  <a:schemeClr val="bg1"/>
                </a:solidFill>
                <a:latin typeface="Raleway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286977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44724" y="3318712"/>
            <a:ext cx="1204689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1770" lvl="1" indent="-270885" algn="just">
              <a:buFont typeface="Arial"/>
              <a:buChar char="•"/>
            </a:pPr>
            <a:r>
              <a:rPr lang="en-US" sz="3600" dirty="0">
                <a:solidFill>
                  <a:srgbClr val="033B4F"/>
                </a:solidFill>
                <a:latin typeface="Raleway"/>
              </a:rPr>
              <a:t>An EPA is a description of work undertaken regularly in day-to-day clinical practice.</a:t>
            </a:r>
          </a:p>
          <a:p>
            <a:pPr algn="just"/>
            <a:endParaRPr lang="en-US" sz="1200" dirty="0">
              <a:solidFill>
                <a:srgbClr val="033B4F"/>
              </a:solidFill>
              <a:latin typeface="Raleway"/>
            </a:endParaRPr>
          </a:p>
          <a:p>
            <a:pPr marL="541770" lvl="1" indent="-270885" algn="just">
              <a:buFont typeface="Arial"/>
              <a:buChar char="•"/>
            </a:pPr>
            <a:r>
              <a:rPr lang="en-US" sz="3600" dirty="0">
                <a:solidFill>
                  <a:srgbClr val="033B4F"/>
                </a:solidFill>
                <a:latin typeface="Raleway"/>
              </a:rPr>
              <a:t>Performance of an EPA can be assessed.</a:t>
            </a:r>
          </a:p>
          <a:p>
            <a:pPr algn="just"/>
            <a:endParaRPr lang="en-US" sz="1200" dirty="0">
              <a:solidFill>
                <a:srgbClr val="033B4F"/>
              </a:solidFill>
              <a:latin typeface="Raleway"/>
            </a:endParaRPr>
          </a:p>
          <a:p>
            <a:pPr marL="541770" lvl="1" indent="-270885" algn="just">
              <a:buFont typeface="Arial"/>
              <a:buChar char="•"/>
            </a:pPr>
            <a:r>
              <a:rPr lang="en-US" sz="3600" dirty="0">
                <a:solidFill>
                  <a:srgbClr val="033B4F"/>
                </a:solidFill>
                <a:latin typeface="Raleway"/>
              </a:rPr>
              <a:t>In the assessment a supervisor makes a judgement about how safely the prevocational doctor can perform this piece of work – the level of </a:t>
            </a:r>
            <a:r>
              <a:rPr lang="en-US" sz="3600" dirty="0" err="1">
                <a:solidFill>
                  <a:srgbClr val="033B4F"/>
                </a:solidFill>
                <a:latin typeface="Raleway"/>
              </a:rPr>
              <a:t>entrustability</a:t>
            </a:r>
            <a:r>
              <a:rPr lang="en-US" sz="2509" dirty="0">
                <a:solidFill>
                  <a:srgbClr val="033B4F"/>
                </a:solidFill>
                <a:latin typeface="Raleway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24400" y="603644"/>
            <a:ext cx="13019540" cy="67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5"/>
              </a:lnSpc>
            </a:pPr>
            <a:r>
              <a:rPr lang="en-US" sz="6600" spc="273" dirty="0">
                <a:solidFill>
                  <a:srgbClr val="0AC5CD"/>
                </a:solidFill>
                <a:latin typeface="Raleway Bold"/>
              </a:rPr>
              <a:t>What is an EPA?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42038" y="3318712"/>
            <a:ext cx="3882362" cy="3882362"/>
            <a:chOff x="0" y="0"/>
            <a:chExt cx="5176482" cy="517648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176482" cy="517648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AE4E7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41"/>
                  </a:lnSpc>
                </a:pPr>
                <a:endParaRPr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921018" y="454052"/>
              <a:ext cx="1334447" cy="194455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12784" y="2487281"/>
              <a:ext cx="3150914" cy="832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87"/>
                </a:lnSpc>
                <a:spcBef>
                  <a:spcPct val="0"/>
                </a:spcBef>
              </a:pPr>
              <a:r>
                <a:rPr lang="en-US" sz="3705">
                  <a:solidFill>
                    <a:srgbClr val="003C52"/>
                  </a:solidFill>
                  <a:latin typeface="Raleway Bold"/>
                </a:rPr>
                <a:t>EPAs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52887" y="3436885"/>
              <a:ext cx="3749846" cy="113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84"/>
                </a:lnSpc>
                <a:spcBef>
                  <a:spcPct val="0"/>
                </a:spcBef>
              </a:pPr>
              <a:r>
                <a:rPr lang="en-US" sz="2560">
                  <a:solidFill>
                    <a:srgbClr val="003C52"/>
                  </a:solidFill>
                  <a:latin typeface="Raleway"/>
                </a:rPr>
                <a:t>Describe the work doctors do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43000" y="2110112"/>
            <a:ext cx="15076940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6636"/>
              </a:lnSpc>
              <a:spcBef>
                <a:spcPct val="0"/>
              </a:spcBef>
              <a:defRPr sz="5308" u="none" spc="371">
                <a:solidFill>
                  <a:srgbClr val="003C52"/>
                </a:solidFill>
                <a:latin typeface="Raleway Bold"/>
              </a:defRPr>
            </a:lvl1pPr>
          </a:lstStyle>
          <a:p>
            <a:r>
              <a:rPr lang="en-US" spc="0" dirty="0"/>
              <a:t>Entrustable Professional Activity (EPA)</a:t>
            </a:r>
          </a:p>
        </p:txBody>
      </p:sp>
    </p:spTree>
    <p:extLst>
      <p:ext uri="{BB962C8B-B14F-4D97-AF65-F5344CB8AC3E}">
        <p14:creationId xmlns:p14="http://schemas.microsoft.com/office/powerpoint/2010/main" val="253885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C1FB2F1-C689-4737-8775-82BA605CB748}"/>
              </a:ext>
            </a:extLst>
          </p:cNvPr>
          <p:cNvGrpSpPr/>
          <p:nvPr/>
        </p:nvGrpSpPr>
        <p:grpSpPr>
          <a:xfrm>
            <a:off x="0" y="5905890"/>
            <a:ext cx="6019800" cy="1243712"/>
            <a:chOff x="0" y="7489869"/>
            <a:chExt cx="5810683" cy="1243712"/>
          </a:xfrm>
          <a:solidFill>
            <a:srgbClr val="0095A9"/>
          </a:solidFill>
        </p:grpSpPr>
        <p:sp>
          <p:nvSpPr>
            <p:cNvPr id="40" name="Flowchart: Delay 39">
              <a:extLst>
                <a:ext uri="{FF2B5EF4-FFF2-40B4-BE49-F238E27FC236}">
                  <a16:creationId xmlns:a16="http://schemas.microsoft.com/office/drawing/2014/main" id="{188D8F6A-437A-4CDE-B697-3626E07DF4E1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022840C-5311-454D-ABC7-96476A1B16A8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672CA7-343B-4609-AC3E-6273962C1960}"/>
              </a:ext>
            </a:extLst>
          </p:cNvPr>
          <p:cNvGrpSpPr/>
          <p:nvPr/>
        </p:nvGrpSpPr>
        <p:grpSpPr>
          <a:xfrm>
            <a:off x="0" y="4212119"/>
            <a:ext cx="6019800" cy="1243712"/>
            <a:chOff x="0" y="7489869"/>
            <a:chExt cx="5810683" cy="1243712"/>
          </a:xfrm>
          <a:solidFill>
            <a:srgbClr val="00738F"/>
          </a:solidFill>
        </p:grpSpPr>
        <p:sp>
          <p:nvSpPr>
            <p:cNvPr id="43" name="Flowchart: Delay 42">
              <a:extLst>
                <a:ext uri="{FF2B5EF4-FFF2-40B4-BE49-F238E27FC236}">
                  <a16:creationId xmlns:a16="http://schemas.microsoft.com/office/drawing/2014/main" id="{0BC606AD-0FDF-474E-AEF2-BFE0680E8E20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E46155-9B40-4E30-A0BA-1837ED3E145F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6C7F6-1E79-4001-AB51-B17160EA3479}"/>
              </a:ext>
            </a:extLst>
          </p:cNvPr>
          <p:cNvGrpSpPr/>
          <p:nvPr/>
        </p:nvGrpSpPr>
        <p:grpSpPr>
          <a:xfrm>
            <a:off x="2843" y="2507725"/>
            <a:ext cx="6016957" cy="1243712"/>
            <a:chOff x="0" y="7489869"/>
            <a:chExt cx="5810683" cy="1243712"/>
          </a:xfrm>
          <a:solidFill>
            <a:srgbClr val="005274"/>
          </a:solidFill>
        </p:grpSpPr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0F4EC891-BDEA-4E78-BF9E-462C1BD5C5FC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67F6C0-9D71-4C00-8D43-B612FD7B7794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00D50A-B034-4939-BABC-F6DCA3FB55B3}"/>
              </a:ext>
            </a:extLst>
          </p:cNvPr>
          <p:cNvGrpSpPr/>
          <p:nvPr/>
        </p:nvGrpSpPr>
        <p:grpSpPr>
          <a:xfrm>
            <a:off x="0" y="7489869"/>
            <a:ext cx="6019800" cy="1243712"/>
            <a:chOff x="0" y="7489869"/>
            <a:chExt cx="5810683" cy="1243712"/>
          </a:xfrm>
        </p:grpSpPr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53DA3250-9DAD-474D-A58D-6AB65CAAB58A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solidFill>
              <a:srgbClr val="00B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E9AB06-7D2F-4B60-869B-723C584F7E96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solidFill>
              <a:srgbClr val="00B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5029200" y="659477"/>
            <a:ext cx="13019540" cy="67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5"/>
              </a:lnSpc>
            </a:pPr>
            <a:r>
              <a:rPr lang="en-US" sz="6600" spc="273" dirty="0">
                <a:solidFill>
                  <a:srgbClr val="0AC5CD"/>
                </a:solidFill>
                <a:latin typeface="Raleway Bold"/>
              </a:rPr>
              <a:t>What are the four EPAs?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835" y="2840007"/>
            <a:ext cx="5476550" cy="56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1"/>
              </a:lnSpc>
              <a:spcBef>
                <a:spcPct val="0"/>
              </a:spcBef>
            </a:pPr>
            <a:r>
              <a:rPr lang="en-US" sz="3293" dirty="0">
                <a:solidFill>
                  <a:srgbClr val="FFFFFF"/>
                </a:solidFill>
                <a:latin typeface="Raleway"/>
              </a:rPr>
              <a:t>EPA1 </a:t>
            </a:r>
            <a:r>
              <a:rPr lang="en-US" sz="3293" dirty="0">
                <a:solidFill>
                  <a:srgbClr val="FFFFFF"/>
                </a:solidFill>
                <a:latin typeface="Raleway Bold"/>
              </a:rPr>
              <a:t>Clinical assessment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5061" y="4474712"/>
            <a:ext cx="4648140" cy="86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</a:pPr>
            <a:r>
              <a:rPr lang="en-US" sz="2704" u="none" dirty="0">
                <a:solidFill>
                  <a:srgbClr val="FFFFFF"/>
                </a:solidFill>
                <a:latin typeface="Raleway Bold"/>
              </a:rPr>
              <a:t>Recognition and care of the acutely unwell patient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835" y="6162268"/>
            <a:ext cx="5476550" cy="56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1"/>
              </a:lnSpc>
              <a:spcBef>
                <a:spcPct val="0"/>
              </a:spcBef>
            </a:pPr>
            <a:r>
              <a:rPr lang="en-US" sz="3293" dirty="0">
                <a:solidFill>
                  <a:srgbClr val="FFFFFF"/>
                </a:solidFill>
                <a:latin typeface="Raleway"/>
              </a:rPr>
              <a:t>EPA3 </a:t>
            </a:r>
            <a:r>
              <a:rPr lang="en-US" sz="3293" dirty="0">
                <a:solidFill>
                  <a:srgbClr val="FFFFFF"/>
                </a:solidFill>
                <a:latin typeface="Raleway Bold"/>
              </a:rPr>
              <a:t>Prescribing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835" y="7821811"/>
            <a:ext cx="1087291" cy="56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1"/>
              </a:lnSpc>
              <a:spcBef>
                <a:spcPct val="0"/>
              </a:spcBef>
            </a:pPr>
            <a:r>
              <a:rPr lang="en-US" sz="3293" dirty="0">
                <a:solidFill>
                  <a:srgbClr val="FFFFFF"/>
                </a:solidFill>
                <a:latin typeface="Raleway"/>
              </a:rPr>
              <a:t>EPA4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835" y="4502725"/>
            <a:ext cx="1124432" cy="562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1"/>
              </a:lnSpc>
              <a:spcBef>
                <a:spcPct val="0"/>
              </a:spcBef>
            </a:pPr>
            <a:r>
              <a:rPr lang="en-US" sz="3293">
                <a:solidFill>
                  <a:srgbClr val="FFFFFF"/>
                </a:solidFill>
                <a:latin typeface="Raleway"/>
              </a:rPr>
              <a:t>EPA2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40747" y="2565187"/>
            <a:ext cx="1150465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Quicksand"/>
              </a:rPr>
              <a:t>Conduct a clinical assessment of a patient incorporating history, examination, and formulation of a differential diagnosis and a management plan.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42968" y="4212119"/>
            <a:ext cx="11503544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79"/>
              </a:lnSpc>
              <a:spcBef>
                <a:spcPct val="0"/>
              </a:spcBef>
            </a:pPr>
            <a:r>
              <a:rPr lang="en-US" sz="2800" u="none" dirty="0" err="1">
                <a:solidFill>
                  <a:srgbClr val="000000"/>
                </a:solidFill>
                <a:latin typeface="Quicksand"/>
              </a:rPr>
              <a:t>Recognise</a:t>
            </a:r>
            <a:r>
              <a:rPr lang="en-US" sz="2800" u="none" dirty="0">
                <a:solidFill>
                  <a:srgbClr val="000000"/>
                </a:solidFill>
                <a:latin typeface="Quicksand"/>
              </a:rPr>
              <a:t>, assess, escalate appropriately, and provide immediate management to deteriorating and acutely unwell patients. (This includes acute deterioration in mental health)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42968" y="5871662"/>
            <a:ext cx="11503544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79"/>
              </a:lnSpc>
              <a:spcBef>
                <a:spcPct val="0"/>
              </a:spcBef>
            </a:pPr>
            <a:r>
              <a:rPr lang="en-US" sz="2800" u="none" dirty="0">
                <a:solidFill>
                  <a:srgbClr val="000000"/>
                </a:solidFill>
                <a:latin typeface="Quicksand"/>
              </a:rPr>
              <a:t>Appropriately prescribe therapies (drugs, fluids, blood products, inhalational therapies including oxygen) tailored to patients’ needs and conditions, either in response to a request by the treating team or self-initiated.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42968" y="7720619"/>
            <a:ext cx="11502434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79"/>
              </a:lnSpc>
              <a:spcBef>
                <a:spcPct val="0"/>
              </a:spcBef>
            </a:pPr>
            <a:r>
              <a:rPr lang="en-US" sz="2800" u="none" dirty="0">
                <a:solidFill>
                  <a:srgbClr val="000000"/>
                </a:solidFill>
                <a:latin typeface="Quicksand"/>
              </a:rPr>
              <a:t>Communicate about patient care, including accurate documentation and written and verbal information to facilitate high quality care at transition points and referral.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6962" y="7557062"/>
            <a:ext cx="507378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800" u="none" dirty="0">
                <a:solidFill>
                  <a:srgbClr val="FFFFFF"/>
                </a:solidFill>
                <a:latin typeface="Raleway Bold"/>
              </a:rPr>
              <a:t>Team communication - documentation, handover and referrals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066E2C-4A1C-F4E0-E9AF-10CE12B0B567}"/>
              </a:ext>
            </a:extLst>
          </p:cNvPr>
          <p:cNvSpPr txBox="1"/>
          <p:nvPr/>
        </p:nvSpPr>
        <p:spPr>
          <a:xfrm>
            <a:off x="140968" y="9524972"/>
            <a:ext cx="6326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3C52"/>
                </a:solidFill>
                <a:latin typeface="Raleway" pitchFamily="2" charset="0"/>
              </a:rPr>
              <a:t>https://www.amc.org.au/framework</a:t>
            </a:r>
          </a:p>
        </p:txBody>
      </p:sp>
    </p:spTree>
    <p:extLst>
      <p:ext uri="{BB962C8B-B14F-4D97-AF65-F5344CB8AC3E}">
        <p14:creationId xmlns:p14="http://schemas.microsoft.com/office/powerpoint/2010/main" val="718429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739179" y="431805"/>
            <a:ext cx="1507998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1"/>
              </a:lnSpc>
              <a:spcBef>
                <a:spcPct val="0"/>
              </a:spcBef>
            </a:pPr>
            <a:r>
              <a:rPr lang="en-US" sz="6600" spc="358" dirty="0">
                <a:solidFill>
                  <a:srgbClr val="0AC5CD"/>
                </a:solidFill>
                <a:latin typeface="Raleway Bold"/>
              </a:rPr>
              <a:t>Assessment of </a:t>
            </a:r>
            <a:r>
              <a:rPr lang="en-US" sz="6600" u="none" spc="358" dirty="0">
                <a:solidFill>
                  <a:srgbClr val="0AC5CD"/>
                </a:solidFill>
                <a:latin typeface="Raleway Bold"/>
              </a:rPr>
              <a:t>EPAs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76745" y="4625753"/>
            <a:ext cx="3184747" cy="318474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3989E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90103" tIns="90103" rIns="90103" bIns="90103" rtlCol="0" anchor="ctr"/>
            <a:lstStyle/>
            <a:p>
              <a:pPr algn="ctr">
                <a:lnSpc>
                  <a:spcPts val="251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91600" y="4625753"/>
            <a:ext cx="3184747" cy="318474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FD6DD">
                <a:alpha val="4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90103" tIns="90103" rIns="90103" bIns="90103" rtlCol="0" anchor="ctr"/>
            <a:lstStyle/>
            <a:p>
              <a:pPr algn="ctr">
                <a:lnSpc>
                  <a:spcPts val="251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32803" y="5558088"/>
            <a:ext cx="4072631" cy="127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734" dirty="0">
                <a:solidFill>
                  <a:srgbClr val="003C52"/>
                </a:solidFill>
                <a:latin typeface="Raleway Bold"/>
              </a:rPr>
              <a:t>Global requirements</a:t>
            </a:r>
          </a:p>
          <a:p>
            <a:pPr algn="ctr">
              <a:lnSpc>
                <a:spcPts val="3246"/>
              </a:lnSpc>
            </a:pPr>
            <a:r>
              <a:rPr lang="en-US" sz="2405" dirty="0">
                <a:solidFill>
                  <a:srgbClr val="003C52"/>
                </a:solidFill>
                <a:latin typeface="Raleway"/>
              </a:rPr>
              <a:t>10 minimum across the year</a:t>
            </a:r>
          </a:p>
          <a:p>
            <a:pPr algn="ctr">
              <a:lnSpc>
                <a:spcPts val="3246"/>
              </a:lnSpc>
            </a:pPr>
            <a:r>
              <a:rPr lang="en-US" sz="2405" dirty="0">
                <a:solidFill>
                  <a:srgbClr val="003C52"/>
                </a:solidFill>
                <a:latin typeface="Raleway"/>
              </a:rPr>
              <a:t>2 or 3 within each term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8767" y="4158368"/>
            <a:ext cx="5710176" cy="44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3218" dirty="0">
                <a:solidFill>
                  <a:srgbClr val="003C52"/>
                </a:solidFill>
                <a:latin typeface="Raleway Bold"/>
              </a:rPr>
              <a:t>Number of EPA assessments: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2829" y="5558088"/>
            <a:ext cx="4802290" cy="163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2729">
                <a:solidFill>
                  <a:srgbClr val="003C52"/>
                </a:solidFill>
                <a:latin typeface="Raleway Bold"/>
              </a:rPr>
              <a:t>Specific requirements</a:t>
            </a:r>
          </a:p>
          <a:p>
            <a:pPr algn="ctr">
              <a:lnSpc>
                <a:spcPts val="3084"/>
              </a:lnSpc>
            </a:pPr>
            <a:r>
              <a:rPr lang="en-US" sz="2284">
                <a:solidFill>
                  <a:srgbClr val="003C52"/>
                </a:solidFill>
                <a:latin typeface="Raleway Bold"/>
              </a:rPr>
              <a:t>EPA 1:</a:t>
            </a:r>
            <a:r>
              <a:rPr lang="en-US" sz="2284">
                <a:solidFill>
                  <a:srgbClr val="003C52"/>
                </a:solidFill>
                <a:latin typeface="Raleway"/>
              </a:rPr>
              <a:t> 4 minimum across the year</a:t>
            </a:r>
          </a:p>
          <a:p>
            <a:pPr algn="ctr">
              <a:lnSpc>
                <a:spcPts val="3084"/>
              </a:lnSpc>
            </a:pPr>
            <a:r>
              <a:rPr lang="en-US" sz="2284">
                <a:solidFill>
                  <a:srgbClr val="003C52"/>
                </a:solidFill>
                <a:latin typeface="Raleway Bold"/>
              </a:rPr>
              <a:t>EPA 2, 3 &amp; 4:</a:t>
            </a:r>
            <a:r>
              <a:rPr lang="en-US" sz="2284">
                <a:solidFill>
                  <a:srgbClr val="003C52"/>
                </a:solidFill>
                <a:latin typeface="Raleway"/>
              </a:rPr>
              <a:t> 2 minimum across the year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604" y="2315935"/>
            <a:ext cx="16230600" cy="143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75" dirty="0">
                <a:solidFill>
                  <a:srgbClr val="003C52"/>
                </a:solidFill>
                <a:latin typeface="Raleway"/>
              </a:rPr>
              <a:t>Activity-based discussion - </a:t>
            </a:r>
            <a:r>
              <a:rPr lang="en-US" sz="2575" b="1" dirty="0">
                <a:solidFill>
                  <a:srgbClr val="003C52"/>
                </a:solidFill>
                <a:latin typeface="Raleway"/>
              </a:rPr>
              <a:t>as part of routine clinical work.</a:t>
            </a:r>
          </a:p>
          <a:p>
            <a:endParaRPr lang="en-US" sz="1400" dirty="0">
              <a:solidFill>
                <a:srgbClr val="003C52"/>
              </a:solidFill>
              <a:latin typeface="Raleway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75" dirty="0">
                <a:solidFill>
                  <a:srgbClr val="003C52"/>
                </a:solidFill>
                <a:latin typeface="Raleway"/>
              </a:rPr>
              <a:t>An EPA assessment is not "pass/fail" - the supervisor makes a judgement about how safely the prevocational doctor can perform this work, the level of entrustability.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78604" y="7543037"/>
            <a:ext cx="16230600" cy="2353573"/>
            <a:chOff x="0" y="38100"/>
            <a:chExt cx="21640800" cy="313809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796134"/>
              <a:ext cx="21640800" cy="2380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6047" lvl="1" indent="-278024" algn="l">
                <a:lnSpc>
                  <a:spcPts val="311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575" u="none" dirty="0">
                  <a:solidFill>
                    <a:srgbClr val="003C52"/>
                  </a:solidFill>
                  <a:latin typeface="Raleway"/>
                </a:rPr>
                <a:t>At least 1 EPA a term must be assessed by a specialist or equivalent (term supervisor).</a:t>
              </a:r>
            </a:p>
            <a:p>
              <a:pPr algn="l">
                <a:lnSpc>
                  <a:spcPts val="1785"/>
                </a:lnSpc>
                <a:spcBef>
                  <a:spcPct val="0"/>
                </a:spcBef>
              </a:pPr>
              <a:endParaRPr lang="en-US" sz="2575" u="none" dirty="0">
                <a:solidFill>
                  <a:srgbClr val="003C52"/>
                </a:solidFill>
                <a:latin typeface="Raleway"/>
              </a:endParaRPr>
            </a:p>
            <a:p>
              <a:pPr marL="556047" lvl="1" indent="-278024" algn="l">
                <a:lnSpc>
                  <a:spcPts val="311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575" u="none" dirty="0">
                  <a:solidFill>
                    <a:srgbClr val="003C52"/>
                  </a:solidFill>
                  <a:latin typeface="Raleway"/>
                </a:rPr>
                <a:t>Other EPAs in each term can be assessed by other health professionals </a:t>
              </a:r>
              <a:r>
                <a:rPr lang="en-US" sz="2575" b="1" u="none" dirty="0">
                  <a:solidFill>
                    <a:srgbClr val="003C52"/>
                  </a:solidFill>
                  <a:latin typeface="Raleway"/>
                </a:rPr>
                <a:t>once training in EPA assessments has been completed</a:t>
              </a:r>
              <a:r>
                <a:rPr lang="en-US" sz="2575" u="none" dirty="0">
                  <a:solidFill>
                    <a:srgbClr val="003C52"/>
                  </a:solidFill>
                  <a:latin typeface="Raleway"/>
                </a:rPr>
                <a:t>: e.g. specialists, registrars, nurse/ nurse practitioners, pharmacists, others as appropriate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17" y="38100"/>
              <a:ext cx="7613568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9"/>
                </a:lnSpc>
              </a:pPr>
              <a:r>
                <a:rPr lang="en-US" sz="3218" dirty="0">
                  <a:solidFill>
                    <a:srgbClr val="003C52"/>
                  </a:solidFill>
                  <a:latin typeface="Raleway Bold"/>
                </a:rPr>
                <a:t>Assessors:</a:t>
              </a: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BAEAF942-84BD-BC92-874F-10E8F0411180}"/>
              </a:ext>
            </a:extLst>
          </p:cNvPr>
          <p:cNvSpPr txBox="1"/>
          <p:nvPr/>
        </p:nvSpPr>
        <p:spPr>
          <a:xfrm>
            <a:off x="578604" y="1848550"/>
            <a:ext cx="1981200" cy="446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79"/>
              </a:lnSpc>
            </a:pPr>
            <a:r>
              <a:rPr lang="en-US" sz="3218" dirty="0">
                <a:solidFill>
                  <a:srgbClr val="003C52"/>
                </a:solidFill>
                <a:latin typeface="Raleway Bold"/>
              </a:rPr>
              <a:t>Format: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1714500"/>
            <a:ext cx="171831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01"/>
              </a:lnSpc>
              <a:spcBef>
                <a:spcPct val="0"/>
              </a:spcBef>
            </a:pPr>
            <a:r>
              <a:rPr lang="en-US" sz="6000" u="none" spc="358" dirty="0">
                <a:solidFill>
                  <a:srgbClr val="FCAB0C"/>
                </a:solidFill>
                <a:latin typeface="Raleway Bold"/>
              </a:rPr>
              <a:t>Example: Assessment within a term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41DE45B9-3A03-1B8A-9AA4-3A027C22C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80"/>
          <a:stretch/>
        </p:blipFill>
        <p:spPr>
          <a:xfrm>
            <a:off x="2247900" y="2400300"/>
            <a:ext cx="13792200" cy="773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20"/>
          <p:cNvSpPr txBox="1"/>
          <p:nvPr/>
        </p:nvSpPr>
        <p:spPr>
          <a:xfrm>
            <a:off x="644065" y="1790700"/>
            <a:ext cx="16999870" cy="65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6000" spc="358" dirty="0">
                <a:solidFill>
                  <a:srgbClr val="FCAB0C"/>
                </a:solidFill>
                <a:latin typeface="Raleway Bold"/>
              </a:rPr>
              <a:t>Example: Assessments across the year</a:t>
            </a: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3335CA5E-6614-E14A-0ACD-FB2604F3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28" y="2408466"/>
            <a:ext cx="13294172" cy="78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2548" y="6772229"/>
            <a:ext cx="8346406" cy="2433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8729" lvl="1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Program length (47 weeks)</a:t>
            </a:r>
          </a:p>
          <a:p>
            <a:pPr marL="498729" lvl="1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Term requirements (revised parameters)</a:t>
            </a:r>
          </a:p>
          <a:p>
            <a:pPr marL="498729" lvl="1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Achievement of prevocational outcomes:</a:t>
            </a:r>
          </a:p>
          <a:p>
            <a:pPr marL="955929" lvl="2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Term assessments (mid and end)</a:t>
            </a:r>
          </a:p>
          <a:p>
            <a:pPr marL="955929" lvl="2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Assessment of EPAs – optional in 2024</a:t>
            </a:r>
          </a:p>
          <a:p>
            <a:pPr marL="955929" lvl="2" indent="-249365">
              <a:lnSpc>
                <a:spcPts val="3234"/>
              </a:lnSpc>
              <a:buFont typeface="Arial"/>
              <a:buChar char="•"/>
            </a:pPr>
            <a:r>
              <a:rPr lang="en-US" sz="2400" dirty="0">
                <a:solidFill>
                  <a:srgbClr val="003C52"/>
                </a:solidFill>
                <a:latin typeface="Raleway"/>
              </a:rPr>
              <a:t>Other learning activities (documented in e-portfolio)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DDD0F-C9B1-88DB-DCF3-00E5EA83B923}"/>
              </a:ext>
            </a:extLst>
          </p:cNvPr>
          <p:cNvGrpSpPr/>
          <p:nvPr/>
        </p:nvGrpSpPr>
        <p:grpSpPr>
          <a:xfrm>
            <a:off x="902548" y="3453437"/>
            <a:ext cx="16414002" cy="2616278"/>
            <a:chOff x="936999" y="3848847"/>
            <a:chExt cx="16414002" cy="2616278"/>
          </a:xfrm>
        </p:grpSpPr>
        <p:grpSp>
          <p:nvGrpSpPr>
            <p:cNvPr id="5" name="Group 5"/>
            <p:cNvGrpSpPr/>
            <p:nvPr/>
          </p:nvGrpSpPr>
          <p:grpSpPr>
            <a:xfrm>
              <a:off x="936999" y="3848847"/>
              <a:ext cx="16414002" cy="2616278"/>
              <a:chOff x="0" y="0"/>
              <a:chExt cx="4323029" cy="6890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323029" cy="689061"/>
              </a:xfrm>
              <a:custGeom>
                <a:avLst/>
                <a:gdLst/>
                <a:ahLst/>
                <a:cxnLst/>
                <a:rect l="l" t="t" r="r" b="b"/>
                <a:pathLst>
                  <a:path w="4323029" h="689061">
                    <a:moveTo>
                      <a:pt x="0" y="0"/>
                    </a:moveTo>
                    <a:lnTo>
                      <a:pt x="4323029" y="0"/>
                    </a:lnTo>
                    <a:lnTo>
                      <a:pt x="4323029" y="689061"/>
                    </a:lnTo>
                    <a:lnTo>
                      <a:pt x="0" y="689061"/>
                    </a:lnTo>
                    <a:close/>
                  </a:path>
                </a:pathLst>
              </a:custGeom>
              <a:solidFill>
                <a:srgbClr val="DAE4E7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48554" y="3993105"/>
              <a:ext cx="2312382" cy="232643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40412" y="4010428"/>
              <a:ext cx="2287519" cy="2311822"/>
            </a:xfrm>
            <a:prstGeom prst="rect">
              <a:avLst/>
            </a:prstGeom>
          </p:spPr>
        </p:pic>
        <p:grpSp>
          <p:nvGrpSpPr>
            <p:cNvPr id="41" name="Group 17">
              <a:extLst>
                <a:ext uri="{FF2B5EF4-FFF2-40B4-BE49-F238E27FC236}">
                  <a16:creationId xmlns:a16="http://schemas.microsoft.com/office/drawing/2014/main" id="{3D323A74-FAD8-481D-B3E3-B27DF17B7593}"/>
                </a:ext>
              </a:extLst>
            </p:cNvPr>
            <p:cNvGrpSpPr/>
            <p:nvPr/>
          </p:nvGrpSpPr>
          <p:grpSpPr>
            <a:xfrm rot="5400000">
              <a:off x="14815667" y="3775206"/>
              <a:ext cx="1265627" cy="2905313"/>
              <a:chOff x="0" y="0"/>
              <a:chExt cx="660400" cy="1111117"/>
            </a:xfrm>
          </p:grpSpPr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5AA77896-E2B9-43CF-B020-F1DD609DC37A}"/>
                  </a:ext>
                </a:extLst>
              </p:cNvPr>
              <p:cNvSpPr/>
              <p:nvPr/>
            </p:nvSpPr>
            <p:spPr>
              <a:xfrm>
                <a:off x="0" y="0"/>
                <a:ext cx="660400" cy="1111117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1111117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35129"/>
                    </a:cubicBezTo>
                    <a:lnTo>
                      <a:pt x="660400" y="1111117"/>
                    </a:lnTo>
                    <a:lnTo>
                      <a:pt x="0" y="1111117"/>
                    </a:lnTo>
                    <a:lnTo>
                      <a:pt x="0" y="335704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799EA9"/>
              </a:solidFill>
            </p:spPr>
          </p:sp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A07E89E0-7866-4131-8FDE-7B047184B96D}"/>
                  </a:ext>
                </a:extLst>
              </p:cNvPr>
              <p:cNvSpPr txBox="1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lIns="63734" tIns="63734" rIns="63734" bIns="63734" rtlCol="0" anchor="ctr"/>
              <a:lstStyle/>
              <a:p>
                <a:pPr algn="ctr">
                  <a:lnSpc>
                    <a:spcPts val="2931"/>
                  </a:lnSpc>
                </a:pPr>
                <a:endParaRPr/>
              </a:p>
            </p:txBody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974599" y="5107544"/>
              <a:ext cx="899479" cy="185518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>
              <a:off x="13008514" y="4495279"/>
              <a:ext cx="1436995" cy="143699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745" tIns="33745" rIns="33745" bIns="33745" rtlCol="0" anchor="ctr"/>
              <a:lstStyle/>
              <a:p>
                <a:pPr algn="ctr">
                  <a:lnSpc>
                    <a:spcPts val="1552"/>
                  </a:lnSpc>
                </a:pPr>
                <a:endParaRPr/>
              </a:p>
            </p:txBody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83566" y="4813309"/>
              <a:ext cx="486891" cy="40046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773025" y="5028695"/>
              <a:ext cx="116167" cy="148932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3281449" y="5292390"/>
              <a:ext cx="891124" cy="212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8"/>
                </a:lnSpc>
              </a:pPr>
              <a:r>
                <a:rPr lang="en-US" sz="1284">
                  <a:solidFill>
                    <a:srgbClr val="244357"/>
                  </a:solidFill>
                  <a:latin typeface="Raleway Bold"/>
                </a:rPr>
                <a:t>e-portfolio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6564905" y="4166589"/>
              <a:ext cx="6037214" cy="954794"/>
              <a:chOff x="0" y="0"/>
              <a:chExt cx="7363029" cy="116447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63029" cy="1164473"/>
              </a:xfrm>
              <a:custGeom>
                <a:avLst/>
                <a:gdLst/>
                <a:ahLst/>
                <a:cxnLst/>
                <a:rect l="l" t="t" r="r" b="b"/>
                <a:pathLst>
                  <a:path w="7363029" h="1164473">
                    <a:moveTo>
                      <a:pt x="7238568" y="1164473"/>
                    </a:moveTo>
                    <a:lnTo>
                      <a:pt x="124460" y="1164473"/>
                    </a:lnTo>
                    <a:cubicBezTo>
                      <a:pt x="55880" y="1164473"/>
                      <a:pt x="0" y="1108593"/>
                      <a:pt x="0" y="10400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38569" y="0"/>
                    </a:lnTo>
                    <a:cubicBezTo>
                      <a:pt x="7307149" y="0"/>
                      <a:pt x="7363029" y="55880"/>
                      <a:pt x="7363029" y="124460"/>
                    </a:cubicBezTo>
                    <a:lnTo>
                      <a:pt x="7363029" y="1040013"/>
                    </a:lnTo>
                    <a:cubicBezTo>
                      <a:pt x="7363029" y="1108593"/>
                      <a:pt x="7307149" y="1164473"/>
                      <a:pt x="7238569" y="11644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6070748" y="4053917"/>
              <a:ext cx="1126647" cy="112664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FD6DD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6564905" y="5306171"/>
              <a:ext cx="6037214" cy="954794"/>
              <a:chOff x="0" y="0"/>
              <a:chExt cx="7363029" cy="116447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363029" cy="1164473"/>
              </a:xfrm>
              <a:custGeom>
                <a:avLst/>
                <a:gdLst/>
                <a:ahLst/>
                <a:cxnLst/>
                <a:rect l="l" t="t" r="r" b="b"/>
                <a:pathLst>
                  <a:path w="7363029" h="1164473">
                    <a:moveTo>
                      <a:pt x="7238568" y="1164473"/>
                    </a:moveTo>
                    <a:lnTo>
                      <a:pt x="124460" y="1164473"/>
                    </a:lnTo>
                    <a:cubicBezTo>
                      <a:pt x="55880" y="1164473"/>
                      <a:pt x="0" y="1108593"/>
                      <a:pt x="0" y="10400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38569" y="0"/>
                    </a:lnTo>
                    <a:cubicBezTo>
                      <a:pt x="7307149" y="0"/>
                      <a:pt x="7363029" y="55880"/>
                      <a:pt x="7363029" y="124460"/>
                    </a:cubicBezTo>
                    <a:lnTo>
                      <a:pt x="7363029" y="1040013"/>
                    </a:lnTo>
                    <a:cubicBezTo>
                      <a:pt x="7363029" y="1108593"/>
                      <a:pt x="7307149" y="1164473"/>
                      <a:pt x="7238569" y="11644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6070748" y="5220042"/>
              <a:ext cx="1126647" cy="112664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A8A8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00049" y="4287380"/>
              <a:ext cx="468045" cy="713211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13144273" y="4147688"/>
              <a:ext cx="2312367" cy="299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8"/>
                </a:lnSpc>
              </a:pPr>
              <a:r>
                <a:rPr lang="en-US" sz="1684">
                  <a:solidFill>
                    <a:srgbClr val="003C52"/>
                  </a:solidFill>
                  <a:latin typeface="Raleway"/>
                </a:rPr>
                <a:t>Process supported by: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398686" y="4584507"/>
              <a:ext cx="2421895" cy="1262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36"/>
                </a:lnSpc>
              </a:pPr>
              <a:r>
                <a:rPr lang="en-US" sz="1454" dirty="0">
                  <a:solidFill>
                    <a:srgbClr val="FFFFFF"/>
                  </a:solidFill>
                  <a:latin typeface="Raleway"/>
                </a:rPr>
                <a:t>Including:</a:t>
              </a:r>
            </a:p>
            <a:p>
              <a:pPr marL="314099" lvl="1" indent="-157049">
                <a:lnSpc>
                  <a:spcPts val="2036"/>
                </a:lnSpc>
                <a:buFont typeface="Arial"/>
                <a:buChar char="•"/>
              </a:pPr>
              <a:r>
                <a:rPr lang="en-US" sz="1454" dirty="0">
                  <a:solidFill>
                    <a:srgbClr val="FFFFFF"/>
                  </a:solidFill>
                  <a:latin typeface="Raleway"/>
                </a:rPr>
                <a:t>record of learning</a:t>
              </a:r>
            </a:p>
            <a:p>
              <a:pPr marL="314099" lvl="1" indent="-157049">
                <a:lnSpc>
                  <a:spcPts val="2036"/>
                </a:lnSpc>
                <a:buFont typeface="Arial"/>
                <a:buChar char="•"/>
              </a:pPr>
              <a:r>
                <a:rPr lang="en-US" sz="1454" dirty="0">
                  <a:solidFill>
                    <a:srgbClr val="FFFFFF"/>
                  </a:solidFill>
                  <a:latin typeface="Raleway"/>
                </a:rPr>
                <a:t>record of assessments</a:t>
              </a:r>
            </a:p>
            <a:p>
              <a:pPr marL="314099" lvl="1" indent="-157049">
                <a:lnSpc>
                  <a:spcPts val="2036"/>
                </a:lnSpc>
                <a:buFont typeface="Arial"/>
                <a:buChar char="•"/>
              </a:pPr>
              <a:r>
                <a:rPr lang="en-US" sz="1454" dirty="0">
                  <a:solidFill>
                    <a:srgbClr val="FFFFFF"/>
                  </a:solidFill>
                  <a:latin typeface="Raleway"/>
                </a:rPr>
                <a:t>record of terms completed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209379" y="4259885"/>
              <a:ext cx="5561010" cy="711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Raleway"/>
                </a:rPr>
                <a:t>PGY1 – Health service submits certificate of completion to the Medical Board of Australia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299741" y="5399265"/>
              <a:ext cx="5043746" cy="711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Raleway"/>
                </a:rPr>
                <a:t>PGY2 – Health service submits certificate of completion to AMC (TBC)*</a:t>
              </a:r>
            </a:p>
          </p:txBody>
        </p: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00049" y="5456789"/>
              <a:ext cx="468045" cy="71321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69921" y="5107544"/>
              <a:ext cx="899479" cy="185518"/>
            </a:xfrm>
            <a:prstGeom prst="rect">
              <a:avLst/>
            </a:prstGeom>
          </p:spPr>
        </p:pic>
      </p:grpSp>
      <p:sp>
        <p:nvSpPr>
          <p:cNvPr id="37" name="TextBox 37"/>
          <p:cNvSpPr txBox="1"/>
          <p:nvPr/>
        </p:nvSpPr>
        <p:spPr>
          <a:xfrm>
            <a:off x="923386" y="6302408"/>
            <a:ext cx="11214136" cy="38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1"/>
              </a:lnSpc>
              <a:spcBef>
                <a:spcPct val="0"/>
              </a:spcBef>
            </a:pPr>
            <a:r>
              <a:rPr lang="en-US" sz="2400" b="1" u="none" dirty="0">
                <a:solidFill>
                  <a:srgbClr val="003C52"/>
                </a:solidFill>
                <a:latin typeface="Raleway"/>
              </a:rPr>
              <a:t>Evidence provided to the assessment panel to support decision making: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69827" y="1969311"/>
            <a:ext cx="16414002" cy="120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 algn="just">
              <a:lnSpc>
                <a:spcPts val="323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u="none" dirty="0">
                <a:solidFill>
                  <a:srgbClr val="003C52"/>
                </a:solidFill>
                <a:latin typeface="Raleway"/>
              </a:rPr>
              <a:t>Global judgement by an assessment panel at the end of each year. </a:t>
            </a:r>
          </a:p>
          <a:p>
            <a:pPr marL="342900" lvl="0" indent="-342900" algn="just">
              <a:lnSpc>
                <a:spcPts val="323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C52"/>
                </a:solidFill>
                <a:latin typeface="Raleway"/>
              </a:rPr>
              <a:t>No</a:t>
            </a:r>
            <a:r>
              <a:rPr lang="en-US" sz="2400" b="1" u="none" dirty="0">
                <a:solidFill>
                  <a:srgbClr val="003C52"/>
                </a:solidFill>
                <a:latin typeface="Raleway"/>
              </a:rPr>
              <a:t> requirement to ‘pass’ a specified number of assessments or terms.</a:t>
            </a:r>
          </a:p>
          <a:p>
            <a:pPr marL="342900" lvl="0" indent="-342900" algn="just">
              <a:lnSpc>
                <a:spcPts val="323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u="none" dirty="0">
                <a:solidFill>
                  <a:srgbClr val="003C52"/>
                </a:solidFill>
                <a:latin typeface="Raleway"/>
              </a:rPr>
              <a:t>Satisfactory performance </a:t>
            </a:r>
            <a:r>
              <a:rPr lang="en-US" sz="2400" dirty="0">
                <a:solidFill>
                  <a:srgbClr val="003C52"/>
                </a:solidFill>
                <a:latin typeface="Raleway"/>
              </a:rPr>
              <a:t>= attai</a:t>
            </a:r>
            <a:r>
              <a:rPr lang="en-US" sz="2400" u="none" dirty="0">
                <a:solidFill>
                  <a:srgbClr val="003C52"/>
                </a:solidFill>
                <a:latin typeface="Raleway"/>
              </a:rPr>
              <a:t>nment of the required standard (prevocational outcomes) by end of year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22271" y="478185"/>
            <a:ext cx="13019540" cy="81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1"/>
              </a:lnSpc>
              <a:spcBef>
                <a:spcPct val="0"/>
              </a:spcBef>
            </a:pPr>
            <a:r>
              <a:rPr lang="en-US" sz="6600" spc="358" dirty="0">
                <a:solidFill>
                  <a:srgbClr val="FCAB0C"/>
                </a:solidFill>
                <a:latin typeface="Raleway Bold"/>
              </a:rPr>
              <a:t>Certifying completion</a:t>
            </a:r>
          </a:p>
        </p:txBody>
      </p:sp>
    </p:spTree>
    <p:extLst>
      <p:ext uri="{BB962C8B-B14F-4D97-AF65-F5344CB8AC3E}">
        <p14:creationId xmlns:p14="http://schemas.microsoft.com/office/powerpoint/2010/main" val="319265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5583C7B-492C-BF89-AD73-2122808B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11643" y="777265"/>
            <a:ext cx="3946884" cy="5578197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828800" y="6370758"/>
            <a:ext cx="1533846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58" dirty="0">
                <a:solidFill>
                  <a:srgbClr val="F67D89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58" dirty="0">
                <a:solidFill>
                  <a:srgbClr val="F67D89"/>
                </a:solidFill>
                <a:latin typeface="Raleway" pitchFamily="2" charset="0"/>
              </a:rPr>
              <a:t>Training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323513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73857" y="1866900"/>
            <a:ext cx="10875543" cy="8069290"/>
            <a:chOff x="0" y="0"/>
            <a:chExt cx="12763454" cy="944605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763454" cy="9446056"/>
              <a:chOff x="0" y="0"/>
              <a:chExt cx="2132490" cy="157822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132490" cy="1578226"/>
              </a:xfrm>
              <a:custGeom>
                <a:avLst/>
                <a:gdLst/>
                <a:ahLst/>
                <a:cxnLst/>
                <a:rect l="l" t="t" r="r" b="b"/>
                <a:pathLst>
                  <a:path w="2132490" h="1578226">
                    <a:moveTo>
                      <a:pt x="0" y="0"/>
                    </a:moveTo>
                    <a:lnTo>
                      <a:pt x="2132490" y="0"/>
                    </a:lnTo>
                    <a:lnTo>
                      <a:pt x="2132490" y="1578226"/>
                    </a:lnTo>
                    <a:lnTo>
                      <a:pt x="0" y="1578226"/>
                    </a:lnTo>
                    <a:close/>
                  </a:path>
                </a:pathLst>
              </a:custGeom>
              <a:solidFill>
                <a:srgbClr val="DAE4E7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0"/>
                  </a:lnSpc>
                </a:pPr>
                <a:endParaRPr/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464" t="5015" r="454"/>
            <a:stretch>
              <a:fillRect/>
            </a:stretch>
          </p:blipFill>
          <p:spPr>
            <a:xfrm>
              <a:off x="387730" y="185828"/>
              <a:ext cx="11940276" cy="4540807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4301967" y="3975478"/>
              <a:ext cx="8026039" cy="1145087"/>
              <a:chOff x="0" y="0"/>
              <a:chExt cx="2075682" cy="29614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75682" cy="296141"/>
              </a:xfrm>
              <a:custGeom>
                <a:avLst/>
                <a:gdLst/>
                <a:ahLst/>
                <a:cxnLst/>
                <a:rect l="l" t="t" r="r" b="b"/>
                <a:pathLst>
                  <a:path w="2075682" h="296141">
                    <a:moveTo>
                      <a:pt x="0" y="0"/>
                    </a:moveTo>
                    <a:lnTo>
                      <a:pt x="2075682" y="0"/>
                    </a:lnTo>
                    <a:lnTo>
                      <a:pt x="2075682" y="296141"/>
                    </a:lnTo>
                    <a:lnTo>
                      <a:pt x="0" y="296141"/>
                    </a:lnTo>
                    <a:close/>
                  </a:path>
                </a:pathLst>
              </a:custGeom>
              <a:solidFill>
                <a:srgbClr val="DAE4E7"/>
              </a:solidFill>
              <a:ln>
                <a:noFill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7926" tIns="37926" rIns="37926" bIns="37926" rtlCol="0" anchor="ctr"/>
              <a:lstStyle/>
              <a:p>
                <a:pPr marL="0" lvl="0" indent="0" algn="ctr">
                  <a:lnSpc>
                    <a:spcPts val="178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545939" y="5373580"/>
              <a:ext cx="9516814" cy="1505097"/>
              <a:chOff x="0" y="0"/>
              <a:chExt cx="7363029" cy="116447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363029" cy="1164473"/>
              </a:xfrm>
              <a:custGeom>
                <a:avLst/>
                <a:gdLst/>
                <a:ahLst/>
                <a:cxnLst/>
                <a:rect l="l" t="t" r="r" b="b"/>
                <a:pathLst>
                  <a:path w="7363029" h="1164473">
                    <a:moveTo>
                      <a:pt x="7238568" y="1164473"/>
                    </a:moveTo>
                    <a:lnTo>
                      <a:pt x="124460" y="1164473"/>
                    </a:lnTo>
                    <a:cubicBezTo>
                      <a:pt x="55880" y="1164473"/>
                      <a:pt x="0" y="1108593"/>
                      <a:pt x="0" y="10400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38569" y="0"/>
                    </a:lnTo>
                    <a:cubicBezTo>
                      <a:pt x="7307149" y="0"/>
                      <a:pt x="7363029" y="55880"/>
                      <a:pt x="7363029" y="124460"/>
                    </a:cubicBezTo>
                    <a:lnTo>
                      <a:pt x="7363029" y="1040013"/>
                    </a:lnTo>
                    <a:cubicBezTo>
                      <a:pt x="7363029" y="1108593"/>
                      <a:pt x="7307149" y="1164473"/>
                      <a:pt x="7238569" y="11644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545939" y="7573196"/>
              <a:ext cx="9516814" cy="1505097"/>
              <a:chOff x="0" y="0"/>
              <a:chExt cx="7363029" cy="116447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363029" cy="1164473"/>
              </a:xfrm>
              <a:custGeom>
                <a:avLst/>
                <a:gdLst/>
                <a:ahLst/>
                <a:cxnLst/>
                <a:rect l="l" t="t" r="r" b="b"/>
                <a:pathLst>
                  <a:path w="7363029" h="1164473">
                    <a:moveTo>
                      <a:pt x="7238568" y="1164473"/>
                    </a:moveTo>
                    <a:lnTo>
                      <a:pt x="124460" y="1164473"/>
                    </a:lnTo>
                    <a:cubicBezTo>
                      <a:pt x="55880" y="1164473"/>
                      <a:pt x="0" y="1108593"/>
                      <a:pt x="0" y="10400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238569" y="0"/>
                    </a:lnTo>
                    <a:cubicBezTo>
                      <a:pt x="7307149" y="0"/>
                      <a:pt x="7363029" y="55880"/>
                      <a:pt x="7363029" y="124460"/>
                    </a:cubicBezTo>
                    <a:lnTo>
                      <a:pt x="7363029" y="1040013"/>
                    </a:lnTo>
                    <a:cubicBezTo>
                      <a:pt x="7363029" y="1108593"/>
                      <a:pt x="7307149" y="1164473"/>
                      <a:pt x="7238569" y="11644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1766970" y="7437427"/>
              <a:ext cx="1775999" cy="177599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3C52"/>
              </a:solidFill>
              <a:ln>
                <a:noFill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8706" tIns="58706" rIns="58706" bIns="58706" rtlCol="0" anchor="ctr"/>
              <a:lstStyle/>
              <a:p>
                <a:pPr marL="0" lvl="0" indent="0" algn="ctr">
                  <a:lnSpc>
                    <a:spcPts val="2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24706" y="7717120"/>
              <a:ext cx="1060527" cy="121724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032026" y="6792210"/>
              <a:ext cx="1294898" cy="267073"/>
            </a:xfrm>
            <a:prstGeom prst="rect">
              <a:avLst/>
            </a:prstGeom>
          </p:spPr>
        </p:pic>
        <p:grpSp>
          <p:nvGrpSpPr>
            <p:cNvPr id="20" name="Group 20"/>
            <p:cNvGrpSpPr/>
            <p:nvPr/>
          </p:nvGrpSpPr>
          <p:grpSpPr>
            <a:xfrm>
              <a:off x="1766970" y="5195968"/>
              <a:ext cx="1775999" cy="177599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3C52"/>
              </a:solidFill>
              <a:ln>
                <a:noFill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8706" tIns="58706" rIns="58706" bIns="58706" rtlCol="0" anchor="ctr"/>
              <a:lstStyle/>
              <a:p>
                <a:pPr marL="0" lvl="0" indent="0" algn="ctr">
                  <a:lnSpc>
                    <a:spcPts val="2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007520" y="4414983"/>
              <a:ext cx="1294898" cy="267073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3704305" y="5553587"/>
              <a:ext cx="8075444" cy="9518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10"/>
                </a:lnSpc>
                <a:spcBef>
                  <a:spcPct val="0"/>
                </a:spcBef>
              </a:pPr>
              <a:r>
                <a:rPr lang="en-US" sz="2364" u="none" dirty="0">
                  <a:solidFill>
                    <a:srgbClr val="000000"/>
                  </a:solidFill>
                  <a:latin typeface="Raleway"/>
                </a:rPr>
                <a:t>Used by postgraduate medical councils in accrediting training programs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04304" y="7752885"/>
              <a:ext cx="7950752" cy="1087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10"/>
                </a:lnSpc>
                <a:spcBef>
                  <a:spcPct val="0"/>
                </a:spcBef>
              </a:pPr>
              <a:r>
                <a:rPr lang="en-US" sz="2364" u="none">
                  <a:solidFill>
                    <a:srgbClr val="000000"/>
                  </a:solidFill>
                  <a:latin typeface="Raleway"/>
                </a:rPr>
                <a:t>Used by training providers in delivering prevocational training</a:t>
              </a:r>
            </a:p>
          </p:txBody>
        </p: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51864" y="5455086"/>
              <a:ext cx="1006211" cy="1257764"/>
            </a:xfrm>
            <a:prstGeom prst="rect">
              <a:avLst/>
            </a:prstGeom>
          </p:spPr>
        </p:pic>
      </p:grpSp>
      <p:sp>
        <p:nvSpPr>
          <p:cNvPr id="28" name="TextBox 28"/>
          <p:cNvSpPr txBox="1"/>
          <p:nvPr/>
        </p:nvSpPr>
        <p:spPr>
          <a:xfrm>
            <a:off x="4788917" y="350810"/>
            <a:ext cx="1301954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1"/>
              </a:lnSpc>
              <a:spcBef>
                <a:spcPct val="0"/>
              </a:spcBef>
            </a:pPr>
            <a:r>
              <a:rPr lang="en-US" sz="6600" u="none" spc="358" dirty="0">
                <a:solidFill>
                  <a:srgbClr val="F67D89"/>
                </a:solidFill>
                <a:latin typeface="Raleway Bold"/>
              </a:rPr>
              <a:t>Training Environment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114"/>
          <a:stretch>
            <a:fillRect/>
          </a:stretch>
        </p:blipFill>
        <p:spPr>
          <a:xfrm>
            <a:off x="4185899" y="2435420"/>
            <a:ext cx="9916203" cy="41557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0871" y="1790700"/>
            <a:ext cx="16094414" cy="46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 dirty="0">
                <a:solidFill>
                  <a:srgbClr val="003C52"/>
                </a:solidFill>
                <a:latin typeface="Raleway" pitchFamily="2" charset="0"/>
              </a:rPr>
              <a:t>These standards are used by postgraduate medical councils in accrediting training providers.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0871" y="6522384"/>
            <a:ext cx="17119929" cy="340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2640" dirty="0">
                <a:solidFill>
                  <a:srgbClr val="003C52"/>
                </a:solidFill>
                <a:latin typeface="Raleway Bold"/>
              </a:rPr>
              <a:t>Major changes</a:t>
            </a:r>
            <a:endParaRPr lang="en-US" sz="2360" dirty="0">
              <a:solidFill>
                <a:srgbClr val="003C52"/>
              </a:solidFill>
              <a:latin typeface="Raleway"/>
            </a:endParaRP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Expanded to PGY2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Inclusion of new term requirements / assessment requirements (EPAs, Assessment Review Panel etc.)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Strengthened Aboriginal and Torres Strait Islander standards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Strengthened wellbeing standards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Mandated term supervisor training (within 3 years)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Mandated use of national standards </a:t>
            </a:r>
          </a:p>
          <a:p>
            <a:pPr marL="509614" lvl="1" indent="-254807">
              <a:lnSpc>
                <a:spcPts val="3304"/>
              </a:lnSpc>
              <a:buFont typeface="Arial"/>
              <a:buChar char="•"/>
            </a:pPr>
            <a:r>
              <a:rPr lang="en-US" sz="2360" dirty="0">
                <a:solidFill>
                  <a:srgbClr val="003C52"/>
                </a:solidFill>
                <a:latin typeface="Raleway"/>
              </a:rPr>
              <a:t>In future - Mandatory community terms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490A2E02-798B-CA06-8732-8411461909E7}"/>
              </a:ext>
            </a:extLst>
          </p:cNvPr>
          <p:cNvSpPr txBox="1"/>
          <p:nvPr/>
        </p:nvSpPr>
        <p:spPr>
          <a:xfrm>
            <a:off x="4876800" y="497004"/>
            <a:ext cx="1301954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1"/>
              </a:lnSpc>
              <a:spcBef>
                <a:spcPct val="0"/>
              </a:spcBef>
            </a:pPr>
            <a:r>
              <a:rPr lang="en-US" sz="6600" spc="358" dirty="0">
                <a:solidFill>
                  <a:srgbClr val="F67D89"/>
                </a:solidFill>
                <a:latin typeface="Raleway Bold"/>
              </a:rPr>
              <a:t>National Standards</a:t>
            </a:r>
            <a:endParaRPr lang="en-US" sz="6600" u="none" spc="358" dirty="0">
              <a:solidFill>
                <a:srgbClr val="F67D89"/>
              </a:solidFill>
              <a:latin typeface="Raleway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81000" y="2400300"/>
          <a:ext cx="9540820" cy="7484320"/>
        </p:xfrm>
        <a:graphic>
          <a:graphicData uri="http://schemas.openxmlformats.org/drawingml/2006/table">
            <a:tbl>
              <a:tblPr/>
              <a:tblGrid>
                <a:gridCol w="318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4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5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FFFFFF"/>
                          </a:solidFill>
                          <a:latin typeface="Raleway Bold"/>
                        </a:rPr>
                        <a:t>PGY1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B4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FFFFFF"/>
                          </a:solidFill>
                          <a:latin typeface="Raleway Bold"/>
                        </a:rPr>
                        <a:t>PGY2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52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Length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Minimum 47 weeks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Minimum 47 weeks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55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Structure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Minimum of 4 terms (of at least 10 weeks)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Minimum of 3 terms (of at least 10 weeks)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758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Specialties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Maximum 50% any specialty and 25% subspecialty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Maximum 25% subspecialty in a year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55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Embedded in clinical teams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At least 50% of the year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At least 50% of the year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55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Service terms - relief and nights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Maximum 20% of the year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Maximum 25% of the year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101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33">
                          <a:solidFill>
                            <a:srgbClr val="000000"/>
                          </a:solidFill>
                          <a:latin typeface="Raleway"/>
                        </a:rPr>
                        <a:t>Program content - Clinical experiences</a:t>
                      </a:r>
                      <a:endParaRPr lang="en-US" sz="110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4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4194617" y="6992727"/>
            <a:ext cx="2168133" cy="2792385"/>
            <a:chOff x="0" y="0"/>
            <a:chExt cx="2890845" cy="372318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828846" cy="834336"/>
              <a:chOff x="0" y="0"/>
              <a:chExt cx="555165" cy="16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896"/>
                  </a:lnSpc>
                </a:pPr>
                <a:endParaRPr/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901" y="216943"/>
              <a:ext cx="320785" cy="47463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8150" y="498332"/>
              <a:ext cx="77941" cy="183932"/>
            </a:xfrm>
            <a:prstGeom prst="rect">
              <a:avLst/>
            </a:prstGeom>
          </p:spPr>
        </p:pic>
        <p:sp>
          <p:nvSpPr>
            <p:cNvPr id="9" name="AutoShape 9"/>
            <p:cNvSpPr/>
            <p:nvPr/>
          </p:nvSpPr>
          <p:spPr>
            <a:xfrm rot="8346734">
              <a:off x="347270" y="202825"/>
              <a:ext cx="54930" cy="0"/>
            </a:xfrm>
            <a:prstGeom prst="line">
              <a:avLst/>
            </a:prstGeom>
            <a:ln w="1607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5399999">
              <a:off x="244829" y="164046"/>
              <a:ext cx="54930" cy="0"/>
            </a:xfrm>
            <a:prstGeom prst="line">
              <a:avLst/>
            </a:prstGeom>
            <a:ln w="1607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2534842">
              <a:off x="141023" y="202435"/>
              <a:ext cx="54930" cy="0"/>
            </a:xfrm>
            <a:prstGeom prst="line">
              <a:avLst/>
            </a:prstGeom>
            <a:ln w="1607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531483" y="51108"/>
              <a:ext cx="2359362" cy="694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126"/>
                </a:lnSpc>
                <a:spcBef>
                  <a:spcPct val="0"/>
                </a:spcBef>
              </a:pPr>
              <a:r>
                <a:rPr lang="en-US" sz="1519">
                  <a:solidFill>
                    <a:srgbClr val="FFFFFF"/>
                  </a:solidFill>
                  <a:latin typeface="Raleway"/>
                </a:rPr>
                <a:t>A. </a:t>
              </a:r>
              <a:r>
                <a:rPr lang="en-US" sz="1519" u="none">
                  <a:solidFill>
                    <a:srgbClr val="FFFFFF"/>
                  </a:solidFill>
                  <a:latin typeface="Raleway"/>
                </a:rPr>
                <a:t>Undifferentiated illness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1925896"/>
              <a:ext cx="2828846" cy="834336"/>
              <a:chOff x="0" y="0"/>
              <a:chExt cx="555165" cy="1637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896"/>
                  </a:lnSpc>
                </a:pPr>
                <a:endParaRPr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2478" y="2132751"/>
              <a:ext cx="548048" cy="420627"/>
            </a:xfrm>
            <a:prstGeom prst="rect">
              <a:avLst/>
            </a:prstGeom>
          </p:spPr>
        </p:pic>
        <p:grpSp>
          <p:nvGrpSpPr>
            <p:cNvPr id="17" name="Group 17"/>
            <p:cNvGrpSpPr/>
            <p:nvPr/>
          </p:nvGrpSpPr>
          <p:grpSpPr>
            <a:xfrm>
              <a:off x="0" y="2888844"/>
              <a:ext cx="2828846" cy="834336"/>
              <a:chOff x="0" y="0"/>
              <a:chExt cx="555165" cy="1637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896"/>
                  </a:lnSpc>
                </a:pPr>
                <a:endParaRPr/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172" y="3063759"/>
              <a:ext cx="403957" cy="484506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580526" y="2923088"/>
              <a:ext cx="2191251" cy="694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126"/>
                </a:lnSpc>
                <a:spcBef>
                  <a:spcPct val="0"/>
                </a:spcBef>
              </a:pPr>
              <a:r>
                <a:rPr lang="en-US" sz="1519">
                  <a:solidFill>
                    <a:srgbClr val="FFFFFF"/>
                  </a:solidFill>
                  <a:latin typeface="Raleway"/>
                </a:rPr>
                <a:t>D. Peri-operative/ procedural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21227" y="1977004"/>
              <a:ext cx="2241432" cy="694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126"/>
                </a:lnSpc>
                <a:spcBef>
                  <a:spcPct val="0"/>
                </a:spcBef>
              </a:pPr>
              <a:r>
                <a:rPr lang="en-US" sz="1519">
                  <a:solidFill>
                    <a:srgbClr val="FFFFFF"/>
                  </a:solidFill>
                  <a:latin typeface="Raleway"/>
                </a:rPr>
                <a:t>C. Acute and critical illness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962948"/>
              <a:ext cx="2828846" cy="834336"/>
              <a:chOff x="0" y="0"/>
              <a:chExt cx="555165" cy="1637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896"/>
                  </a:lnSpc>
                </a:pPr>
                <a:endParaRPr/>
              </a:p>
            </p:txBody>
          </p:sp>
        </p:grp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2478" y="1171430"/>
              <a:ext cx="437663" cy="437663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8240" y="1151140"/>
              <a:ext cx="193870" cy="193870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621227" y="1190897"/>
              <a:ext cx="2064130" cy="34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126"/>
                </a:lnSpc>
                <a:spcBef>
                  <a:spcPct val="0"/>
                </a:spcBef>
              </a:pPr>
              <a:r>
                <a:rPr lang="en-US" sz="1519">
                  <a:solidFill>
                    <a:srgbClr val="FFFFFF"/>
                  </a:solidFill>
                  <a:latin typeface="Raleway"/>
                </a:rPr>
                <a:t>B. Chronic illness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106507" y="6989181"/>
            <a:ext cx="2272871" cy="2170179"/>
            <a:chOff x="0" y="0"/>
            <a:chExt cx="3030494" cy="2893573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965500" cy="874641"/>
              <a:chOff x="0" y="0"/>
              <a:chExt cx="555165" cy="16374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939"/>
                  </a:lnSpc>
                </a:pPr>
                <a:endParaRPr/>
              </a:p>
            </p:txBody>
          </p:sp>
        </p:grp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307" y="227423"/>
              <a:ext cx="336282" cy="497559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9171" y="522405"/>
              <a:ext cx="81706" cy="192817"/>
            </a:xfrm>
            <a:prstGeom prst="rect">
              <a:avLst/>
            </a:prstGeom>
          </p:spPr>
        </p:pic>
        <p:sp>
          <p:nvSpPr>
            <p:cNvPr id="35" name="AutoShape 35"/>
            <p:cNvSpPr/>
            <p:nvPr/>
          </p:nvSpPr>
          <p:spPr>
            <a:xfrm rot="8346734">
              <a:off x="364046" y="212623"/>
              <a:ext cx="57584" cy="0"/>
            </a:xfrm>
            <a:prstGeom prst="line">
              <a:avLst/>
            </a:prstGeom>
            <a:ln w="1685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5399999">
              <a:off x="256656" y="171971"/>
              <a:ext cx="57584" cy="0"/>
            </a:xfrm>
            <a:prstGeom prst="line">
              <a:avLst/>
            </a:prstGeom>
            <a:ln w="1685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rot="2534842">
              <a:off x="147836" y="212214"/>
              <a:ext cx="57584" cy="0"/>
            </a:xfrm>
            <a:prstGeom prst="line">
              <a:avLst/>
            </a:prstGeom>
            <a:ln w="16853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557157" y="45893"/>
              <a:ext cx="2473337" cy="735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229"/>
                </a:lnSpc>
                <a:spcBef>
                  <a:spcPct val="0"/>
                </a:spcBef>
              </a:pPr>
              <a:r>
                <a:rPr lang="en-US" sz="1592">
                  <a:solidFill>
                    <a:srgbClr val="FFFFFF"/>
                  </a:solidFill>
                  <a:latin typeface="Raleway"/>
                </a:rPr>
                <a:t>A. </a:t>
              </a:r>
              <a:r>
                <a:rPr lang="en-US" sz="1592" u="none">
                  <a:solidFill>
                    <a:srgbClr val="FFFFFF"/>
                  </a:solidFill>
                  <a:latin typeface="Raleway"/>
                </a:rPr>
                <a:t>Undifferentiated illness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0" y="2018931"/>
              <a:ext cx="2965500" cy="874641"/>
              <a:chOff x="0" y="0"/>
              <a:chExt cx="555165" cy="1637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939"/>
                  </a:lnSpc>
                </a:pPr>
                <a:endParaRPr/>
              </a:p>
            </p:txBody>
          </p:sp>
        </p:grpSp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4046" y="2235779"/>
              <a:ext cx="574523" cy="440947"/>
            </a:xfrm>
            <a:prstGeom prst="rect">
              <a:avLst/>
            </a:prstGeom>
          </p:spPr>
        </p:pic>
        <p:sp>
          <p:nvSpPr>
            <p:cNvPr id="43" name="TextBox 43"/>
            <p:cNvSpPr txBox="1"/>
            <p:nvPr/>
          </p:nvSpPr>
          <p:spPr>
            <a:xfrm>
              <a:off x="651237" y="2064824"/>
              <a:ext cx="2349710" cy="735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229"/>
                </a:lnSpc>
                <a:spcBef>
                  <a:spcPct val="0"/>
                </a:spcBef>
              </a:pPr>
              <a:r>
                <a:rPr lang="en-US" sz="1592">
                  <a:solidFill>
                    <a:srgbClr val="FFFFFF"/>
                  </a:solidFill>
                  <a:latin typeface="Raleway"/>
                </a:rPr>
                <a:t>C. Acute and critical illness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0" y="1009466"/>
              <a:ext cx="2965500" cy="874641"/>
              <a:chOff x="0" y="0"/>
              <a:chExt cx="555165" cy="16374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939"/>
                  </a:lnSpc>
                </a:pPr>
                <a:endParaRPr/>
              </a:p>
            </p:txBody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4046" y="1228019"/>
              <a:ext cx="458805" cy="458805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33614" y="1206748"/>
              <a:ext cx="203235" cy="203235"/>
            </a:xfrm>
            <a:prstGeom prst="rect">
              <a:avLst/>
            </a:prstGeom>
          </p:spPr>
        </p:pic>
        <p:sp>
          <p:nvSpPr>
            <p:cNvPr id="49" name="TextBox 49"/>
            <p:cNvSpPr txBox="1"/>
            <p:nvPr/>
          </p:nvSpPr>
          <p:spPr>
            <a:xfrm>
              <a:off x="651237" y="1240742"/>
              <a:ext cx="2163843" cy="364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229"/>
                </a:lnSpc>
                <a:spcBef>
                  <a:spcPct val="0"/>
                </a:spcBef>
              </a:pPr>
              <a:r>
                <a:rPr lang="en-US" sz="1592">
                  <a:solidFill>
                    <a:srgbClr val="FFFFFF"/>
                  </a:solidFill>
                  <a:latin typeface="Raleway"/>
                </a:rPr>
                <a:t>B. Chronic illness</a:t>
              </a: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398119" y="1905989"/>
            <a:ext cx="7048580" cy="47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8"/>
              </a:lnSpc>
            </a:pPr>
            <a:r>
              <a:rPr lang="en-US" sz="3007" spc="210" dirty="0">
                <a:solidFill>
                  <a:srgbClr val="244357"/>
                </a:solidFill>
                <a:latin typeface="Raleway"/>
              </a:rPr>
              <a:t>Program level requirements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108674" y="1945110"/>
            <a:ext cx="5682160" cy="477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8"/>
              </a:lnSpc>
            </a:pPr>
            <a:r>
              <a:rPr lang="en-US" sz="3007" spc="210">
                <a:solidFill>
                  <a:srgbClr val="244357"/>
                </a:solidFill>
                <a:latin typeface="Raleway"/>
              </a:rPr>
              <a:t>Term descriptions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1108674" y="2614618"/>
            <a:ext cx="6467088" cy="3519482"/>
            <a:chOff x="0" y="0"/>
            <a:chExt cx="1294996" cy="506393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294996" cy="506393"/>
            </a:xfrm>
            <a:custGeom>
              <a:avLst/>
              <a:gdLst/>
              <a:ahLst/>
              <a:cxnLst/>
              <a:rect l="l" t="t" r="r" b="b"/>
              <a:pathLst>
                <a:path w="1294996" h="506393">
                  <a:moveTo>
                    <a:pt x="0" y="0"/>
                  </a:moveTo>
                  <a:lnTo>
                    <a:pt x="1294996" y="0"/>
                  </a:lnTo>
                  <a:lnTo>
                    <a:pt x="1294996" y="506393"/>
                  </a:lnTo>
                  <a:lnTo>
                    <a:pt x="0" y="506393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6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1253290" y="2793209"/>
            <a:ext cx="6467088" cy="2924775"/>
            <a:chOff x="-1" y="-76200"/>
            <a:chExt cx="8046702" cy="3899700"/>
          </a:xfrm>
        </p:grpSpPr>
        <p:sp>
          <p:nvSpPr>
            <p:cNvPr id="58" name="TextBox 58"/>
            <p:cNvSpPr txBox="1"/>
            <p:nvPr/>
          </p:nvSpPr>
          <p:spPr>
            <a:xfrm>
              <a:off x="-1" y="-76200"/>
              <a:ext cx="8046702" cy="389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15"/>
                </a:lnSpc>
              </a:pPr>
              <a:r>
                <a:rPr lang="en-US" sz="2800" u="none" spc="155" dirty="0">
                  <a:solidFill>
                    <a:srgbClr val="244357"/>
                  </a:solidFill>
                  <a:latin typeface="Raleway Bold"/>
                </a:rPr>
                <a:t>Term descriptions must include:</a:t>
              </a: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u="none" spc="155" dirty="0">
                  <a:solidFill>
                    <a:srgbClr val="244357"/>
                  </a:solidFill>
                  <a:latin typeface="Raleway"/>
                </a:rPr>
                <a:t> the role of the prevocational doctor</a:t>
              </a: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u="none" spc="155" dirty="0">
                  <a:solidFill>
                    <a:srgbClr val="244357"/>
                  </a:solidFill>
                  <a:latin typeface="Raleway"/>
                </a:rPr>
                <a:t> the team</a:t>
              </a: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u="none" spc="155" dirty="0">
                  <a:solidFill>
                    <a:srgbClr val="244357"/>
                  </a:solidFill>
                  <a:latin typeface="Raleway"/>
                </a:rPr>
                <a:t> clinical experiences (1 or 2)</a:t>
              </a: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u="none" spc="155" dirty="0">
                  <a:solidFill>
                    <a:srgbClr val="244357"/>
                  </a:solidFill>
                  <a:latin typeface="Raleway"/>
                </a:rPr>
                <a:t> learning (prevocational) outcomes</a:t>
              </a: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spc="155" dirty="0">
                  <a:solidFill>
                    <a:srgbClr val="244357"/>
                  </a:solidFill>
                  <a:latin typeface="Raleway"/>
                </a:rPr>
                <a:t> supervisors</a:t>
              </a:r>
              <a:endParaRPr lang="en-US" sz="2225" u="none" spc="155" dirty="0">
                <a:solidFill>
                  <a:srgbClr val="244357"/>
                </a:solidFill>
                <a:latin typeface="Raleway"/>
              </a:endParaRPr>
            </a:p>
            <a:p>
              <a:pPr marL="480461" lvl="1" indent="-240231" algn="l">
                <a:lnSpc>
                  <a:spcPts val="3315"/>
                </a:lnSpc>
                <a:buFont typeface="Arial"/>
                <a:buChar char="•"/>
              </a:pPr>
              <a:r>
                <a:rPr lang="en-US" sz="2225" u="none" spc="155" dirty="0">
                  <a:solidFill>
                    <a:srgbClr val="244357"/>
                  </a:solidFill>
                  <a:latin typeface="Raleway"/>
                </a:rPr>
                <a:t> assessment</a:t>
              </a:r>
            </a:p>
          </p:txBody>
        </p:sp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5705" y="560045"/>
              <a:ext cx="448891" cy="448891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5705" y="1114849"/>
              <a:ext cx="448891" cy="448891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5705" y="1664921"/>
              <a:ext cx="448891" cy="448891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5705" y="2214992"/>
              <a:ext cx="448891" cy="448891"/>
            </a:xfrm>
            <a:prstGeom prst="rect">
              <a:avLst/>
            </a:prstGeom>
          </p:spPr>
        </p:pic>
      </p:grpSp>
      <p:sp>
        <p:nvSpPr>
          <p:cNvPr id="63" name="TextBox 63"/>
          <p:cNvSpPr txBox="1"/>
          <p:nvPr/>
        </p:nvSpPr>
        <p:spPr>
          <a:xfrm>
            <a:off x="5729305" y="354294"/>
            <a:ext cx="1242051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400" u="none" spc="-150" dirty="0">
                <a:solidFill>
                  <a:srgbClr val="C39ED0"/>
                </a:solidFill>
                <a:latin typeface="Raleway Bold"/>
              </a:rPr>
              <a:t>Requirements for programs and terms</a:t>
            </a:r>
          </a:p>
        </p:txBody>
      </p:sp>
      <p:pic>
        <p:nvPicPr>
          <p:cNvPr id="64" name="Picture 62">
            <a:extLst>
              <a:ext uri="{FF2B5EF4-FFF2-40B4-BE49-F238E27FC236}">
                <a16:creationId xmlns:a16="http://schemas.microsoft.com/office/drawing/2014/main" id="{C02C5472-31F4-C660-D6BE-62D79A0C6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23893" y="4958123"/>
            <a:ext cx="336668" cy="336668"/>
          </a:xfrm>
          <a:prstGeom prst="rect">
            <a:avLst/>
          </a:prstGeom>
        </p:spPr>
      </p:pic>
      <p:pic>
        <p:nvPicPr>
          <p:cNvPr id="65" name="Picture 62">
            <a:extLst>
              <a:ext uri="{FF2B5EF4-FFF2-40B4-BE49-F238E27FC236}">
                <a16:creationId xmlns:a16="http://schemas.microsoft.com/office/drawing/2014/main" id="{68F9EF7C-B925-2BB8-437F-00E720BF4A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23893" y="5386122"/>
            <a:ext cx="336668" cy="33666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FDEEAAA-F073-A0C8-8058-FFE66747812D}"/>
              </a:ext>
            </a:extLst>
          </p:cNvPr>
          <p:cNvSpPr txBox="1"/>
          <p:nvPr/>
        </p:nvSpPr>
        <p:spPr>
          <a:xfrm>
            <a:off x="11060300" y="6592546"/>
            <a:ext cx="6467088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95" lvl="1">
              <a:lnSpc>
                <a:spcPts val="2801"/>
              </a:lnSpc>
            </a:pPr>
            <a:endParaRPr lang="en-US" sz="2800" dirty="0">
              <a:solidFill>
                <a:srgbClr val="033B4F"/>
              </a:solidFill>
              <a:latin typeface="Raleway"/>
            </a:endParaRPr>
          </a:p>
          <a:p>
            <a:pPr marL="0" lvl="1">
              <a:lnSpc>
                <a:spcPts val="3133"/>
              </a:lnSpc>
            </a:pPr>
            <a:r>
              <a:rPr lang="en-US" sz="2800" dirty="0">
                <a:solidFill>
                  <a:srgbClr val="033B4F"/>
                </a:solidFill>
                <a:latin typeface="Raleway Bold"/>
              </a:rPr>
              <a:t>Focus on:</a:t>
            </a:r>
          </a:p>
          <a:p>
            <a:pPr marL="0" lvl="1">
              <a:lnSpc>
                <a:spcPts val="3133"/>
              </a:lnSpc>
            </a:pPr>
            <a:endParaRPr lang="en-US" sz="2800" dirty="0">
              <a:solidFill>
                <a:srgbClr val="033B4F"/>
              </a:solidFill>
              <a:latin typeface="Raleway Bold"/>
            </a:endParaRPr>
          </a:p>
          <a:p>
            <a:pPr marL="889190" lvl="2" indent="-215995">
              <a:lnSpc>
                <a:spcPts val="2801"/>
              </a:lnSpc>
              <a:buFont typeface="Arial"/>
              <a:buChar char="•"/>
            </a:pPr>
            <a:r>
              <a:rPr lang="en-US" sz="2800" dirty="0">
                <a:solidFill>
                  <a:srgbClr val="033B4F"/>
                </a:solidFill>
                <a:latin typeface="Raleway"/>
              </a:rPr>
              <a:t>program rather than terms</a:t>
            </a:r>
          </a:p>
          <a:p>
            <a:pPr marL="889190" lvl="2" indent="-215995">
              <a:lnSpc>
                <a:spcPts val="2801"/>
              </a:lnSpc>
              <a:buFont typeface="Arial"/>
              <a:buChar char="•"/>
            </a:pPr>
            <a:endParaRPr lang="en-US" sz="2800" dirty="0">
              <a:solidFill>
                <a:srgbClr val="033B4F"/>
              </a:solidFill>
              <a:latin typeface="Raleway"/>
            </a:endParaRPr>
          </a:p>
          <a:p>
            <a:pPr marL="889190" lvl="2" indent="-215995">
              <a:lnSpc>
                <a:spcPts val="2801"/>
              </a:lnSpc>
              <a:buFont typeface="Arial"/>
              <a:buChar char="•"/>
            </a:pPr>
            <a:r>
              <a:rPr lang="en-US" sz="2800" dirty="0">
                <a:solidFill>
                  <a:srgbClr val="033B4F"/>
                </a:solidFill>
                <a:latin typeface="Raleway"/>
              </a:rPr>
              <a:t>breadth of experience</a:t>
            </a:r>
          </a:p>
          <a:p>
            <a:pPr marL="673195" lvl="2">
              <a:lnSpc>
                <a:spcPts val="2801"/>
              </a:lnSpc>
            </a:pPr>
            <a:endParaRPr lang="en-US" sz="2800" dirty="0">
              <a:solidFill>
                <a:srgbClr val="033B4F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3CBD5B-943C-5FBC-351B-1A125A0BF60E}"/>
              </a:ext>
            </a:extLst>
          </p:cNvPr>
          <p:cNvCxnSpPr/>
          <p:nvPr/>
        </p:nvCxnSpPr>
        <p:spPr>
          <a:xfrm>
            <a:off x="518746" y="7789778"/>
            <a:ext cx="17250509" cy="0"/>
          </a:xfrm>
          <a:prstGeom prst="straightConnector1">
            <a:avLst/>
          </a:prstGeom>
          <a:ln w="76200">
            <a:solidFill>
              <a:srgbClr val="003C5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9C455F-BFEC-857F-7E54-B70AC7C090BF}"/>
              </a:ext>
            </a:extLst>
          </p:cNvPr>
          <p:cNvCxnSpPr>
            <a:cxnSpLocks/>
          </p:cNvCxnSpPr>
          <p:nvPr/>
        </p:nvCxnSpPr>
        <p:spPr>
          <a:xfrm flipV="1">
            <a:off x="2800860" y="5981700"/>
            <a:ext cx="0" cy="1808078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681C76-1FCA-A7B2-D41E-4232B3EA845D}"/>
              </a:ext>
            </a:extLst>
          </p:cNvPr>
          <p:cNvCxnSpPr/>
          <p:nvPr/>
        </p:nvCxnSpPr>
        <p:spPr>
          <a:xfrm flipV="1">
            <a:off x="10998992" y="6167595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90CF5B-6176-D238-950D-58C45DAAD71A}"/>
              </a:ext>
            </a:extLst>
          </p:cNvPr>
          <p:cNvCxnSpPr>
            <a:cxnSpLocks/>
          </p:cNvCxnSpPr>
          <p:nvPr/>
        </p:nvCxnSpPr>
        <p:spPr>
          <a:xfrm flipV="1">
            <a:off x="7053858" y="6667500"/>
            <a:ext cx="0" cy="1122278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71995B49-A966-A00A-6F06-6974EF890E42}"/>
              </a:ext>
            </a:extLst>
          </p:cNvPr>
          <p:cNvSpPr txBox="1"/>
          <p:nvPr/>
        </p:nvSpPr>
        <p:spPr>
          <a:xfrm>
            <a:off x="2132648" y="7932100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2018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35DD98D-580D-073E-82D4-966AC2783C47}"/>
              </a:ext>
            </a:extLst>
          </p:cNvPr>
          <p:cNvSpPr txBox="1"/>
          <p:nvPr/>
        </p:nvSpPr>
        <p:spPr>
          <a:xfrm>
            <a:off x="6142600" y="7932100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2019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544BDFD-355F-A56B-1B99-503BD569E119}"/>
              </a:ext>
            </a:extLst>
          </p:cNvPr>
          <p:cNvSpPr txBox="1"/>
          <p:nvPr/>
        </p:nvSpPr>
        <p:spPr>
          <a:xfrm>
            <a:off x="10152552" y="7921146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2020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4D1EC13-1396-AF99-C07E-B2DA6407D0C7}"/>
              </a:ext>
            </a:extLst>
          </p:cNvPr>
          <p:cNvSpPr txBox="1"/>
          <p:nvPr/>
        </p:nvSpPr>
        <p:spPr>
          <a:xfrm>
            <a:off x="6938861" y="527066"/>
            <a:ext cx="11063494" cy="85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371600">
              <a:lnSpc>
                <a:spcPts val="6636"/>
              </a:lnSpc>
            </a:pPr>
            <a:r>
              <a:rPr lang="en-US" sz="6600" b="1" spc="371" dirty="0">
                <a:solidFill>
                  <a:prstClr val="white"/>
                </a:solidFill>
                <a:latin typeface="Raleway Bold"/>
              </a:rPr>
              <a:t>Timelines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8ECA6E8-B050-85A3-95DB-90F2F979BC6F}"/>
              </a:ext>
            </a:extLst>
          </p:cNvPr>
          <p:cNvSpPr txBox="1"/>
          <p:nvPr/>
        </p:nvSpPr>
        <p:spPr>
          <a:xfrm>
            <a:off x="295459" y="3033875"/>
            <a:ext cx="5353120" cy="2670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All Health Ministers' agreed to recommendations of 2015 COAG report including:</a:t>
            </a:r>
          </a:p>
          <a:p>
            <a:pPr marL="518160" marR="0" lvl="1" indent="-25908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Two-year capability and performance framework</a:t>
            </a:r>
          </a:p>
          <a:p>
            <a:pPr marL="518160" marR="0" lvl="1" indent="-25908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Entrustable professional activities</a:t>
            </a:r>
          </a:p>
          <a:p>
            <a:pPr marL="518160" marR="0" lvl="1" indent="-25908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E-portfolio specifications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D7B748EC-39B1-E923-6010-0837C1977C42}"/>
              </a:ext>
            </a:extLst>
          </p:cNvPr>
          <p:cNvSpPr txBox="1"/>
          <p:nvPr/>
        </p:nvSpPr>
        <p:spPr>
          <a:xfrm>
            <a:off x="5462762" y="4965686"/>
            <a:ext cx="31478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The AMC commenced a review of the PGY1 Framework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BD9602C0-B2D4-5007-6D7B-14B25D5FD7EA}"/>
              </a:ext>
            </a:extLst>
          </p:cNvPr>
          <p:cNvSpPr txBox="1"/>
          <p:nvPr/>
        </p:nvSpPr>
        <p:spPr>
          <a:xfrm>
            <a:off x="9164527" y="4409389"/>
            <a:ext cx="3713273" cy="146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The AMC was tasked to develop the </a:t>
            </a:r>
            <a:r>
              <a:rPr lang="en-US" sz="2400" spc="24" dirty="0">
                <a:solidFill>
                  <a:srgbClr val="003C52"/>
                </a:solidFill>
                <a:latin typeface="Raleway Bold"/>
              </a:rPr>
              <a:t>2-</a:t>
            </a: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year framework by AHMAC (now HCEF)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78C457C-C08F-FBB8-6E9E-E4D11C82B2C2}"/>
              </a:ext>
            </a:extLst>
          </p:cNvPr>
          <p:cNvSpPr txBox="1"/>
          <p:nvPr/>
        </p:nvSpPr>
        <p:spPr>
          <a:xfrm>
            <a:off x="13335000" y="3004930"/>
            <a:ext cx="5795630" cy="332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Review and development work including extensive stakeholder consultation:</a:t>
            </a:r>
          </a:p>
          <a:p>
            <a:pPr marL="518160" marR="0" lvl="1" indent="-259080" algn="l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4 formal consultation periods</a:t>
            </a:r>
          </a:p>
          <a:p>
            <a:pPr marL="518160" marR="0" lvl="1" indent="-259080" algn="l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Stakeholder workshops and Reference Group meetings</a:t>
            </a:r>
          </a:p>
          <a:p>
            <a:pPr marL="518160" marR="0" lvl="1" indent="-259080" algn="l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Speaking engagements at conferences and stakeholder meetings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D4E69278-1D10-69F0-11A5-FA3EFCDBD52B}"/>
              </a:ext>
            </a:extLst>
          </p:cNvPr>
          <p:cNvSpPr txBox="1"/>
          <p:nvPr/>
        </p:nvSpPr>
        <p:spPr>
          <a:xfrm>
            <a:off x="14429946" y="7932100"/>
            <a:ext cx="2534507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2020-22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89BDD6-4702-A9B4-68AA-ED4054F4768F}"/>
              </a:ext>
            </a:extLst>
          </p:cNvPr>
          <p:cNvCxnSpPr/>
          <p:nvPr/>
        </p:nvCxnSpPr>
        <p:spPr>
          <a:xfrm flipV="1">
            <a:off x="15697200" y="6167596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22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209456" y="277188"/>
            <a:ext cx="11543138" cy="10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281"/>
              </a:lnSpc>
              <a:spcBef>
                <a:spcPct val="0"/>
              </a:spcBef>
            </a:pPr>
            <a:r>
              <a:rPr lang="en-US" sz="6600" spc="-150" dirty="0">
                <a:solidFill>
                  <a:srgbClr val="C39ED0"/>
                </a:solidFill>
                <a:latin typeface="Raleway Bold"/>
              </a:rPr>
              <a:t>Example PGY1 programs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5F4591-6951-73C1-4F3D-3BC8750C46DF}"/>
              </a:ext>
            </a:extLst>
          </p:cNvPr>
          <p:cNvGrpSpPr/>
          <p:nvPr/>
        </p:nvGrpSpPr>
        <p:grpSpPr>
          <a:xfrm>
            <a:off x="595243" y="1638300"/>
            <a:ext cx="17097515" cy="8548704"/>
            <a:chOff x="657085" y="1638300"/>
            <a:chExt cx="17097515" cy="8548704"/>
          </a:xfrm>
        </p:grpSpPr>
        <p:grpSp>
          <p:nvGrpSpPr>
            <p:cNvPr id="4" name="Group 4"/>
            <p:cNvGrpSpPr/>
            <p:nvPr/>
          </p:nvGrpSpPr>
          <p:grpSpPr>
            <a:xfrm>
              <a:off x="14402525" y="1670386"/>
              <a:ext cx="3352075" cy="988657"/>
              <a:chOff x="0" y="0"/>
              <a:chExt cx="555165" cy="16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493971" y="1877654"/>
              <a:ext cx="478673" cy="574121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5090426" y="1698961"/>
              <a:ext cx="2596549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Raleway"/>
                </a:rPr>
                <a:t>D. Peri-operative/ procedural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0945783" y="1665862"/>
              <a:ext cx="3392142" cy="988657"/>
              <a:chOff x="0" y="0"/>
              <a:chExt cx="4522856" cy="1318209"/>
            </a:xfrm>
          </p:grpSpPr>
          <p:grpSp>
            <p:nvGrpSpPr>
              <p:cNvPr id="10" name="Group 10"/>
              <p:cNvGrpSpPr/>
              <p:nvPr/>
            </p:nvGrpSpPr>
            <p:grpSpPr>
              <a:xfrm>
                <a:off x="0" y="0"/>
                <a:ext cx="4469433" cy="1318209"/>
                <a:chOff x="0" y="0"/>
                <a:chExt cx="555165" cy="163740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555165" cy="16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65" h="163740">
                      <a:moveTo>
                        <a:pt x="0" y="0"/>
                      </a:moveTo>
                      <a:lnTo>
                        <a:pt x="555165" y="0"/>
                      </a:lnTo>
                      <a:lnTo>
                        <a:pt x="555165" y="163740"/>
                      </a:lnTo>
                      <a:lnTo>
                        <a:pt x="0" y="163740"/>
                      </a:lnTo>
                      <a:close/>
                    </a:path>
                  </a:pathLst>
                </a:custGeom>
                <a:solidFill>
                  <a:srgbClr val="9B72AA"/>
                </a:solidFill>
              </p:spPr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45928" tIns="45928" rIns="45928" bIns="45928" rtlCol="0" anchor="ctr"/>
                <a:lstStyle/>
                <a:p>
                  <a:pPr algn="ctr">
                    <a:lnSpc>
                      <a:spcPts val="1416"/>
                    </a:lnSpc>
                  </a:pPr>
                  <a:endParaRPr/>
                </a:p>
              </p:txBody>
            </p:sp>
          </p:grpSp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313" y="326820"/>
                <a:ext cx="865889" cy="664570"/>
              </a:xfrm>
              <a:prstGeom prst="rect">
                <a:avLst/>
              </a:prstGeom>
            </p:spPr>
          </p:pic>
          <p:sp>
            <p:nvSpPr>
              <p:cNvPr id="14" name="TextBox 14"/>
              <p:cNvSpPr txBox="1"/>
              <p:nvPr/>
            </p:nvSpPr>
            <p:spPr>
              <a:xfrm>
                <a:off x="981507" y="83795"/>
                <a:ext cx="3541349" cy="10934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>
                    <a:solidFill>
                      <a:srgbClr val="FFFFFF"/>
                    </a:solidFill>
                    <a:latin typeface="Raleway"/>
                  </a:rPr>
                  <a:t>C. Acute and critical illness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091967" y="1670386"/>
              <a:ext cx="3352075" cy="988657"/>
              <a:chOff x="0" y="0"/>
              <a:chExt cx="555165" cy="1637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24565" y="1927455"/>
              <a:ext cx="380118" cy="56242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362315" y="2260890"/>
              <a:ext cx="92357" cy="217953"/>
            </a:xfrm>
            <a:prstGeom prst="rect">
              <a:avLst/>
            </a:prstGeom>
          </p:spPr>
        </p:pic>
        <p:sp>
          <p:nvSpPr>
            <p:cNvPr id="20" name="AutoShape 20"/>
            <p:cNvSpPr/>
            <p:nvPr/>
          </p:nvSpPr>
          <p:spPr>
            <a:xfrm rot="8346734">
              <a:off x="4503469" y="1910726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rot="5399999">
              <a:off x="4382079" y="1864775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2534842">
              <a:off x="4259074" y="1910264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4721753" y="1718945"/>
              <a:ext cx="2795755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Raleway"/>
                </a:rPr>
                <a:t>A. </a:t>
              </a:r>
              <a:r>
                <a:rPr lang="en-US" sz="2400" u="none">
                  <a:solidFill>
                    <a:srgbClr val="FFFFFF"/>
                  </a:solidFill>
                  <a:latin typeface="Raleway"/>
                </a:rPr>
                <a:t>Undifferentiated illness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7517508" y="1670386"/>
              <a:ext cx="3352075" cy="988657"/>
              <a:chOff x="0" y="0"/>
              <a:chExt cx="4469433" cy="1318209"/>
            </a:xfrm>
          </p:grpSpPr>
          <p:grpSp>
            <p:nvGrpSpPr>
              <p:cNvPr id="25" name="Group 25"/>
              <p:cNvGrpSpPr/>
              <p:nvPr/>
            </p:nvGrpSpPr>
            <p:grpSpPr>
              <a:xfrm>
                <a:off x="0" y="0"/>
                <a:ext cx="4469433" cy="1318209"/>
                <a:chOff x="0" y="0"/>
                <a:chExt cx="555165" cy="163740"/>
              </a:xfrm>
            </p:grpSpPr>
            <p:sp>
              <p:nvSpPr>
                <p:cNvPr id="26" name="Freeform 26"/>
                <p:cNvSpPr/>
                <p:nvPr/>
              </p:nvSpPr>
              <p:spPr>
                <a:xfrm>
                  <a:off x="0" y="0"/>
                  <a:ext cx="555165" cy="16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65" h="163740">
                      <a:moveTo>
                        <a:pt x="0" y="0"/>
                      </a:moveTo>
                      <a:lnTo>
                        <a:pt x="555165" y="0"/>
                      </a:lnTo>
                      <a:lnTo>
                        <a:pt x="555165" y="163740"/>
                      </a:lnTo>
                      <a:lnTo>
                        <a:pt x="0" y="163740"/>
                      </a:lnTo>
                      <a:close/>
                    </a:path>
                  </a:pathLst>
                </a:custGeom>
                <a:solidFill>
                  <a:srgbClr val="734682"/>
                </a:solidFill>
              </p:spPr>
            </p:sp>
            <p:sp>
              <p:nvSpPr>
                <p:cNvPr id="27" name="TextBox 27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45928" tIns="45928" rIns="45928" bIns="45928" rtlCol="0" anchor="ctr"/>
                <a:lstStyle/>
                <a:p>
                  <a:pPr algn="ctr">
                    <a:lnSpc>
                      <a:spcPts val="1416"/>
                    </a:lnSpc>
                  </a:pPr>
                  <a:endParaRPr/>
                </a:p>
              </p:txBody>
            </p:sp>
          </p:grpSp>
          <p:pic>
            <p:nvPicPr>
              <p:cNvPr id="28" name="Picture 2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313" y="329391"/>
                <a:ext cx="691485" cy="691485"/>
              </a:xfrm>
              <a:prstGeom prst="rect">
                <a:avLst/>
              </a:prstGeom>
            </p:spPr>
          </p:pic>
          <p:pic>
            <p:nvPicPr>
              <p:cNvPr id="29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2804" y="297333"/>
                <a:ext cx="306305" cy="306305"/>
              </a:xfrm>
              <a:prstGeom prst="rect">
                <a:avLst/>
              </a:prstGeom>
            </p:spPr>
          </p:pic>
          <p:sp>
            <p:nvSpPr>
              <p:cNvPr id="30" name="TextBox 30"/>
              <p:cNvSpPr txBox="1"/>
              <p:nvPr/>
            </p:nvSpPr>
            <p:spPr>
              <a:xfrm>
                <a:off x="981507" y="363195"/>
                <a:ext cx="3261221" cy="5346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>
                    <a:solidFill>
                      <a:srgbClr val="FFFFFF"/>
                    </a:solidFill>
                    <a:latin typeface="Raleway"/>
                  </a:rPr>
                  <a:t>B. Chronic illness</a:t>
                </a: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657085" y="1638300"/>
              <a:ext cx="3333450" cy="986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dirty="0">
                  <a:solidFill>
                    <a:srgbClr val="003C52"/>
                  </a:solidFill>
                  <a:latin typeface="Raleway Bold"/>
                </a:rPr>
                <a:t>Clinical experience categories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 rot="5400000">
              <a:off x="12307501" y="9690928"/>
              <a:ext cx="537377" cy="454776"/>
              <a:chOff x="0" y="0"/>
              <a:chExt cx="103902" cy="8793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10062300" y="9690928"/>
              <a:ext cx="537377" cy="454776"/>
              <a:chOff x="0" y="0"/>
              <a:chExt cx="103902" cy="8793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5400000">
              <a:off x="4684904" y="9690928"/>
              <a:ext cx="537377" cy="454776"/>
              <a:chOff x="0" y="0"/>
              <a:chExt cx="103902" cy="8793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 rot="5400000">
              <a:off x="9510431" y="9684267"/>
              <a:ext cx="537377" cy="454776"/>
              <a:chOff x="0" y="0"/>
              <a:chExt cx="103902" cy="8793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5400000">
              <a:off x="7534158" y="9690928"/>
              <a:ext cx="537377" cy="454776"/>
              <a:chOff x="0" y="0"/>
              <a:chExt cx="103902" cy="8793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 rot="5400000">
              <a:off x="11742256" y="9684267"/>
              <a:ext cx="537377" cy="454776"/>
              <a:chOff x="0" y="0"/>
              <a:chExt cx="103902" cy="87931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0897097" y="3245069"/>
              <a:ext cx="3029450" cy="1429692"/>
              <a:chOff x="0" y="0"/>
              <a:chExt cx="947877" cy="447333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947877" cy="447333"/>
              </a:xfrm>
              <a:custGeom>
                <a:avLst/>
                <a:gdLst/>
                <a:ahLst/>
                <a:cxnLst/>
                <a:rect l="l" t="t" r="r" b="b"/>
                <a:pathLst>
                  <a:path w="947877" h="447333">
                    <a:moveTo>
                      <a:pt x="710907" y="0"/>
                    </a:moveTo>
                    <a:lnTo>
                      <a:pt x="0" y="0"/>
                    </a:lnTo>
                    <a:lnTo>
                      <a:pt x="0" y="447333"/>
                    </a:lnTo>
                    <a:lnTo>
                      <a:pt x="710907" y="447333"/>
                    </a:lnTo>
                    <a:lnTo>
                      <a:pt x="947877" y="223666"/>
                    </a:lnTo>
                    <a:lnTo>
                      <a:pt x="710907" y="0"/>
                    </a:lnTo>
                    <a:close/>
                  </a:path>
                </a:pathLst>
              </a:custGeom>
              <a:solidFill>
                <a:srgbClr val="79ABBD"/>
              </a:solidFill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8471919" y="3245069"/>
              <a:ext cx="3270132" cy="1429229"/>
              <a:chOff x="0" y="0"/>
              <a:chExt cx="1023183" cy="447188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023183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3183" h="447188">
                    <a:moveTo>
                      <a:pt x="767387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67387" y="447188"/>
                    </a:lnTo>
                    <a:lnTo>
                      <a:pt x="1023183" y="223594"/>
                    </a:lnTo>
                    <a:lnTo>
                      <a:pt x="767387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6094054" y="3245069"/>
              <a:ext cx="3290643" cy="1429229"/>
              <a:chOff x="0" y="0"/>
              <a:chExt cx="1029601" cy="44718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029601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9601" h="447188">
                    <a:moveTo>
                      <a:pt x="772201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72201" y="447188"/>
                    </a:lnTo>
                    <a:lnTo>
                      <a:pt x="1029601" y="223594"/>
                    </a:lnTo>
                    <a:lnTo>
                      <a:pt x="772201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6589458" y="3409116"/>
              <a:ext cx="2512391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General Practice (rural)</a:t>
              </a:r>
            </a:p>
          </p:txBody>
        </p:sp>
        <p:grpSp>
          <p:nvGrpSpPr>
            <p:cNvPr id="60" name="Group 60"/>
            <p:cNvGrpSpPr/>
            <p:nvPr/>
          </p:nvGrpSpPr>
          <p:grpSpPr>
            <a:xfrm rot="5400000">
              <a:off x="7101007" y="4715251"/>
              <a:ext cx="524998" cy="444300"/>
              <a:chOff x="0" y="0"/>
              <a:chExt cx="103902" cy="87931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4071700" y="3245069"/>
              <a:ext cx="2903587" cy="1429229"/>
              <a:chOff x="0" y="0"/>
              <a:chExt cx="908496" cy="447188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908496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47188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681372" y="447188"/>
                    </a:lnTo>
                    <a:lnTo>
                      <a:pt x="908496" y="223594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5400000">
              <a:off x="4712518" y="4715251"/>
              <a:ext cx="524998" cy="444300"/>
              <a:chOff x="0" y="0"/>
              <a:chExt cx="103902" cy="87931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5400000">
              <a:off x="5265793" y="4715251"/>
              <a:ext cx="524998" cy="444300"/>
              <a:chOff x="0" y="0"/>
              <a:chExt cx="103902" cy="87931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5400000">
              <a:off x="10217590" y="4714788"/>
              <a:ext cx="524998" cy="444300"/>
              <a:chOff x="0" y="0"/>
              <a:chExt cx="103902" cy="8793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 rot="5400000">
              <a:off x="11770548" y="4705419"/>
              <a:ext cx="524998" cy="444300"/>
              <a:chOff x="0" y="0"/>
              <a:chExt cx="103902" cy="87931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5400000">
              <a:off x="7583154" y="4715251"/>
              <a:ext cx="524998" cy="444300"/>
              <a:chOff x="0" y="0"/>
              <a:chExt cx="103902" cy="87931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10959195" y="5748504"/>
              <a:ext cx="2967352" cy="1444357"/>
              <a:chOff x="0" y="0"/>
              <a:chExt cx="791430" cy="452372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791430" cy="452372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2372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2372"/>
                    </a:lnTo>
                    <a:lnTo>
                      <a:pt x="593573" y="452372"/>
                    </a:lnTo>
                    <a:lnTo>
                      <a:pt x="791430" y="226186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79ABBD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9659501" y="5748504"/>
              <a:ext cx="2179401" cy="1444357"/>
              <a:chOff x="0" y="0"/>
              <a:chExt cx="791430" cy="452372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791430" cy="452372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2372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2372"/>
                    </a:lnTo>
                    <a:lnTo>
                      <a:pt x="593573" y="452372"/>
                    </a:lnTo>
                    <a:lnTo>
                      <a:pt x="791430" y="226186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5400000">
              <a:off x="12043993" y="7213557"/>
              <a:ext cx="524475" cy="443857"/>
              <a:chOff x="0" y="0"/>
              <a:chExt cx="103902" cy="87931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7872123" y="5758029"/>
              <a:ext cx="2526920" cy="1434832"/>
              <a:chOff x="0" y="0"/>
              <a:chExt cx="791430" cy="449389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791430" cy="449389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49389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49389"/>
                    </a:lnTo>
                    <a:lnTo>
                      <a:pt x="593573" y="449389"/>
                    </a:lnTo>
                    <a:lnTo>
                      <a:pt x="791430" y="224694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5971104" y="5758029"/>
              <a:ext cx="2526920" cy="1432245"/>
              <a:chOff x="0" y="0"/>
              <a:chExt cx="791430" cy="448579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791430" cy="448579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48579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48579"/>
                    </a:lnTo>
                    <a:lnTo>
                      <a:pt x="593573" y="448579"/>
                    </a:lnTo>
                    <a:lnTo>
                      <a:pt x="791430" y="224289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4071700" y="5758029"/>
              <a:ext cx="2526920" cy="1436829"/>
              <a:chOff x="0" y="0"/>
              <a:chExt cx="791430" cy="450014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791430" cy="450014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0014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0014"/>
                    </a:lnTo>
                    <a:lnTo>
                      <a:pt x="593573" y="450014"/>
                    </a:lnTo>
                    <a:lnTo>
                      <a:pt x="791430" y="225007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5400000">
              <a:off x="6764593" y="7213557"/>
              <a:ext cx="524475" cy="443857"/>
              <a:chOff x="0" y="0"/>
              <a:chExt cx="103902" cy="87931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5400000">
              <a:off x="6223158" y="7213557"/>
              <a:ext cx="524475" cy="443857"/>
              <a:chOff x="0" y="0"/>
              <a:chExt cx="103902" cy="87931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5400000">
              <a:off x="8426457" y="7213557"/>
              <a:ext cx="524475" cy="443857"/>
              <a:chOff x="0" y="0"/>
              <a:chExt cx="103902" cy="87931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5400000">
              <a:off x="4500692" y="7224083"/>
              <a:ext cx="524475" cy="443857"/>
              <a:chOff x="0" y="0"/>
              <a:chExt cx="103902" cy="87931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13" name="TextBox 1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 rot="5400000">
              <a:off x="5039311" y="7230584"/>
              <a:ext cx="524475" cy="443857"/>
              <a:chOff x="0" y="0"/>
              <a:chExt cx="103902" cy="87931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16" name="TextBox 1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 rot="5400000">
              <a:off x="12303107" y="4715251"/>
              <a:ext cx="524998" cy="444300"/>
              <a:chOff x="0" y="0"/>
              <a:chExt cx="103902" cy="87931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C39ED0"/>
              </a:solidFill>
            </p:spPr>
          </p:sp>
          <p:sp>
            <p:nvSpPr>
              <p:cNvPr id="119" name="TextBox 1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20" name="Group 120"/>
            <p:cNvGrpSpPr/>
            <p:nvPr/>
          </p:nvGrpSpPr>
          <p:grpSpPr>
            <a:xfrm rot="5400000">
              <a:off x="6978977" y="9690928"/>
              <a:ext cx="537377" cy="454776"/>
              <a:chOff x="0" y="0"/>
              <a:chExt cx="103902" cy="87931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22" name="TextBox 1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23" name="TextBox 123"/>
            <p:cNvSpPr txBox="1"/>
            <p:nvPr/>
          </p:nvSpPr>
          <p:spPr>
            <a:xfrm>
              <a:off x="1638690" y="3712520"/>
              <a:ext cx="1767111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>
                  <a:solidFill>
                    <a:srgbClr val="003C52"/>
                  </a:solidFill>
                  <a:latin typeface="Raleway Bold"/>
                </a:rPr>
                <a:t>Example 1</a:t>
              </a:r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12338978" y="9648673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000000"/>
                  </a:solidFill>
                  <a:latin typeface="Raleway Bold"/>
                </a:rPr>
                <a:t>D</a:t>
              </a:r>
            </a:p>
          </p:txBody>
        </p:sp>
        <p:sp>
          <p:nvSpPr>
            <p:cNvPr id="125" name="TextBox 125"/>
            <p:cNvSpPr txBox="1"/>
            <p:nvPr/>
          </p:nvSpPr>
          <p:spPr>
            <a:xfrm>
              <a:off x="10093777" y="9648673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grpSp>
          <p:nvGrpSpPr>
            <p:cNvPr id="126" name="Group 126"/>
            <p:cNvGrpSpPr/>
            <p:nvPr/>
          </p:nvGrpSpPr>
          <p:grpSpPr>
            <a:xfrm>
              <a:off x="10897097" y="8238625"/>
              <a:ext cx="3029450" cy="1429692"/>
              <a:chOff x="0" y="0"/>
              <a:chExt cx="947877" cy="447333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947877" cy="447333"/>
              </a:xfrm>
              <a:custGeom>
                <a:avLst/>
                <a:gdLst/>
                <a:ahLst/>
                <a:cxnLst/>
                <a:rect l="l" t="t" r="r" b="b"/>
                <a:pathLst>
                  <a:path w="947877" h="447333">
                    <a:moveTo>
                      <a:pt x="710907" y="0"/>
                    </a:moveTo>
                    <a:lnTo>
                      <a:pt x="0" y="0"/>
                    </a:lnTo>
                    <a:lnTo>
                      <a:pt x="0" y="447333"/>
                    </a:lnTo>
                    <a:lnTo>
                      <a:pt x="710907" y="447333"/>
                    </a:lnTo>
                    <a:lnTo>
                      <a:pt x="947877" y="223666"/>
                    </a:lnTo>
                    <a:lnTo>
                      <a:pt x="710907" y="0"/>
                    </a:lnTo>
                    <a:close/>
                  </a:path>
                </a:pathLst>
              </a:custGeom>
              <a:solidFill>
                <a:srgbClr val="79ABBD"/>
              </a:solidFill>
            </p:spPr>
          </p:sp>
          <p:sp>
            <p:nvSpPr>
              <p:cNvPr id="128" name="TextBox 128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129" name="Group 129"/>
            <p:cNvGrpSpPr/>
            <p:nvPr/>
          </p:nvGrpSpPr>
          <p:grpSpPr>
            <a:xfrm>
              <a:off x="8471919" y="8238625"/>
              <a:ext cx="3270132" cy="1429229"/>
              <a:chOff x="0" y="0"/>
              <a:chExt cx="1023183" cy="447188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1023183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3183" h="447188">
                    <a:moveTo>
                      <a:pt x="767387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67387" y="447188"/>
                    </a:lnTo>
                    <a:lnTo>
                      <a:pt x="1023183" y="223594"/>
                    </a:lnTo>
                    <a:lnTo>
                      <a:pt x="767387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131" name="TextBox 131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6094054" y="8248546"/>
              <a:ext cx="3290643" cy="1429229"/>
              <a:chOff x="0" y="0"/>
              <a:chExt cx="1029601" cy="447188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1029601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9601" h="447188">
                    <a:moveTo>
                      <a:pt x="772201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72201" y="447188"/>
                    </a:lnTo>
                    <a:lnTo>
                      <a:pt x="1029601" y="223594"/>
                    </a:lnTo>
                    <a:lnTo>
                      <a:pt x="772201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134" name="TextBox 134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4071700" y="8238625"/>
              <a:ext cx="2903587" cy="1439150"/>
              <a:chOff x="0" y="0"/>
              <a:chExt cx="908496" cy="450292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908496" cy="450292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50292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50292"/>
                    </a:lnTo>
                    <a:lnTo>
                      <a:pt x="681372" y="450292"/>
                    </a:lnTo>
                    <a:lnTo>
                      <a:pt x="908496" y="225146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137" name="TextBox 137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sp>
          <p:nvSpPr>
            <p:cNvPr id="138" name="TextBox 138"/>
            <p:cNvSpPr txBox="1"/>
            <p:nvPr/>
          </p:nvSpPr>
          <p:spPr>
            <a:xfrm>
              <a:off x="11460481" y="8416166"/>
              <a:ext cx="2009190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4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Acute surgical unit</a:t>
              </a:r>
            </a:p>
          </p:txBody>
        </p:sp>
        <p:sp>
          <p:nvSpPr>
            <p:cNvPr id="139" name="TextBox 139"/>
            <p:cNvSpPr txBox="1"/>
            <p:nvPr/>
          </p:nvSpPr>
          <p:spPr>
            <a:xfrm>
              <a:off x="9135583" y="8381769"/>
              <a:ext cx="2324899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Emergency Department</a:t>
              </a:r>
            </a:p>
          </p:txBody>
        </p:sp>
        <p:sp>
          <p:nvSpPr>
            <p:cNvPr id="140" name="TextBox 140"/>
            <p:cNvSpPr txBox="1"/>
            <p:nvPr/>
          </p:nvSpPr>
          <p:spPr>
            <a:xfrm>
              <a:off x="6633087" y="8381769"/>
              <a:ext cx="2318872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General surgery</a:t>
              </a:r>
            </a:p>
          </p:txBody>
        </p:sp>
        <p:sp>
          <p:nvSpPr>
            <p:cNvPr id="141" name="TextBox 141"/>
            <p:cNvSpPr txBox="1"/>
            <p:nvPr/>
          </p:nvSpPr>
          <p:spPr>
            <a:xfrm>
              <a:off x="4095872" y="8559825"/>
              <a:ext cx="2420540" cy="720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Endocrinology</a:t>
              </a:r>
            </a:p>
          </p:txBody>
        </p:sp>
        <p:sp>
          <p:nvSpPr>
            <p:cNvPr id="142" name="TextBox 142"/>
            <p:cNvSpPr txBox="1"/>
            <p:nvPr/>
          </p:nvSpPr>
          <p:spPr>
            <a:xfrm>
              <a:off x="4716382" y="9648673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43" name="TextBox 143"/>
            <p:cNvSpPr txBox="1"/>
            <p:nvPr/>
          </p:nvSpPr>
          <p:spPr>
            <a:xfrm>
              <a:off x="9541908" y="9642012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sp>
          <p:nvSpPr>
            <p:cNvPr id="144" name="TextBox 144"/>
            <p:cNvSpPr txBox="1"/>
            <p:nvPr/>
          </p:nvSpPr>
          <p:spPr>
            <a:xfrm>
              <a:off x="7565635" y="9648673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000000"/>
                  </a:solidFill>
                  <a:latin typeface="Raleway Bold"/>
                </a:rPr>
                <a:t>D</a:t>
              </a:r>
            </a:p>
          </p:txBody>
        </p:sp>
        <p:sp>
          <p:nvSpPr>
            <p:cNvPr id="145" name="TextBox 145"/>
            <p:cNvSpPr txBox="1"/>
            <p:nvPr/>
          </p:nvSpPr>
          <p:spPr>
            <a:xfrm>
              <a:off x="11773733" y="9642012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46" name="TextBox 146"/>
            <p:cNvSpPr txBox="1"/>
            <p:nvPr/>
          </p:nvSpPr>
          <p:spPr>
            <a:xfrm>
              <a:off x="7131759" y="468173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 dirty="0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4106050" y="3409116"/>
              <a:ext cx="2400184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Geriatric medicine</a:t>
              </a:r>
            </a:p>
          </p:txBody>
        </p:sp>
        <p:sp>
          <p:nvSpPr>
            <p:cNvPr id="148" name="TextBox 148"/>
            <p:cNvSpPr txBox="1"/>
            <p:nvPr/>
          </p:nvSpPr>
          <p:spPr>
            <a:xfrm>
              <a:off x="11297786" y="3415587"/>
              <a:ext cx="2040923" cy="1073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Term 4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>
                  <a:solidFill>
                    <a:srgbClr val="FFFFFF"/>
                  </a:solidFill>
                  <a:latin typeface="Raleway Bold"/>
                </a:rPr>
                <a:t>Acute surgical unit</a:t>
              </a:r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9022861" y="3409116"/>
              <a:ext cx="2668302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 dirty="0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u="none" dirty="0">
                  <a:solidFill>
                    <a:srgbClr val="FFFFFF"/>
                  </a:solidFill>
                  <a:latin typeface="Raleway Bold"/>
                </a:rPr>
                <a:t>Renal </a:t>
              </a:r>
            </a:p>
            <a:p>
              <a:pPr marL="0" lvl="0" indent="0" algn="ctr">
                <a:lnSpc>
                  <a:spcPts val="2849"/>
                </a:lnSpc>
                <a:spcBef>
                  <a:spcPct val="0"/>
                </a:spcBef>
              </a:pPr>
              <a:r>
                <a:rPr lang="en-US" sz="2477" dirty="0">
                  <a:solidFill>
                    <a:srgbClr val="FFFFFF"/>
                  </a:solidFill>
                  <a:latin typeface="Raleway Bold"/>
                </a:rPr>
                <a:t>Medicine</a:t>
              </a:r>
              <a:endParaRPr lang="en-US" sz="2477" u="none" dirty="0">
                <a:solidFill>
                  <a:srgbClr val="FFFFFF"/>
                </a:solidFill>
                <a:latin typeface="Raleway Bold"/>
              </a:endParaRPr>
            </a:p>
          </p:txBody>
        </p:sp>
        <p:sp>
          <p:nvSpPr>
            <p:cNvPr id="150" name="TextBox 150"/>
            <p:cNvSpPr txBox="1"/>
            <p:nvPr/>
          </p:nvSpPr>
          <p:spPr>
            <a:xfrm>
              <a:off x="4743271" y="468173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51" name="TextBox 151"/>
            <p:cNvSpPr txBox="1"/>
            <p:nvPr/>
          </p:nvSpPr>
          <p:spPr>
            <a:xfrm>
              <a:off x="5296545" y="468173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52" name="TextBox 152"/>
            <p:cNvSpPr txBox="1"/>
            <p:nvPr/>
          </p:nvSpPr>
          <p:spPr>
            <a:xfrm>
              <a:off x="10220392" y="469349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 dirty="0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54" name="TextBox 154"/>
            <p:cNvSpPr txBox="1"/>
            <p:nvPr/>
          </p:nvSpPr>
          <p:spPr>
            <a:xfrm>
              <a:off x="11801300" y="4671907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55" name="TextBox 155"/>
            <p:cNvSpPr txBox="1"/>
            <p:nvPr/>
          </p:nvSpPr>
          <p:spPr>
            <a:xfrm>
              <a:off x="7613906" y="468173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 dirty="0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56" name="TextBox 156"/>
            <p:cNvSpPr txBox="1"/>
            <p:nvPr/>
          </p:nvSpPr>
          <p:spPr>
            <a:xfrm>
              <a:off x="12074714" y="7180012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000000"/>
                  </a:solidFill>
                  <a:latin typeface="Raleway Bold"/>
                </a:rPr>
                <a:t>D</a:t>
              </a:r>
            </a:p>
          </p:txBody>
        </p:sp>
        <p:sp>
          <p:nvSpPr>
            <p:cNvPr id="157" name="TextBox 157"/>
            <p:cNvSpPr txBox="1"/>
            <p:nvPr/>
          </p:nvSpPr>
          <p:spPr>
            <a:xfrm>
              <a:off x="11672039" y="5951080"/>
              <a:ext cx="2190062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9"/>
                </a:lnSpc>
                <a:spcBef>
                  <a:spcPct val="0"/>
                </a:spcBef>
              </a:pPr>
              <a:r>
                <a:rPr lang="en-US" sz="2268" u="none" dirty="0">
                  <a:solidFill>
                    <a:srgbClr val="FFFFFF"/>
                  </a:solidFill>
                  <a:latin typeface="Raleway Bold"/>
                </a:rPr>
                <a:t>Term 5</a:t>
              </a:r>
            </a:p>
            <a:p>
              <a:pPr marL="0" lvl="0" indent="0" algn="ctr">
                <a:lnSpc>
                  <a:spcPts val="2609"/>
                </a:lnSpc>
                <a:spcBef>
                  <a:spcPct val="0"/>
                </a:spcBef>
              </a:pPr>
              <a:r>
                <a:rPr lang="en-US" sz="2268" u="none" dirty="0">
                  <a:solidFill>
                    <a:srgbClr val="FFFFFF"/>
                  </a:solidFill>
                  <a:latin typeface="Raleway Bold"/>
                </a:rPr>
                <a:t>Interventional</a:t>
              </a:r>
            </a:p>
            <a:p>
              <a:pPr marL="0" lvl="0" indent="0" algn="ctr">
                <a:lnSpc>
                  <a:spcPts val="2609"/>
                </a:lnSpc>
                <a:spcBef>
                  <a:spcPct val="0"/>
                </a:spcBef>
              </a:pPr>
              <a:r>
                <a:rPr lang="en-US" sz="2268" dirty="0">
                  <a:solidFill>
                    <a:srgbClr val="FFFFFF"/>
                  </a:solidFill>
                  <a:latin typeface="Raleway Bold"/>
                </a:rPr>
                <a:t>Cardiology</a:t>
              </a:r>
              <a:endParaRPr lang="en-US" sz="2268" u="none" dirty="0">
                <a:solidFill>
                  <a:srgbClr val="FFFFFF"/>
                </a:solidFill>
                <a:latin typeface="Raleway Bold"/>
              </a:endParaRPr>
            </a:p>
          </p:txBody>
        </p:sp>
        <p:sp>
          <p:nvSpPr>
            <p:cNvPr id="158" name="TextBox 158"/>
            <p:cNvSpPr txBox="1"/>
            <p:nvPr/>
          </p:nvSpPr>
          <p:spPr>
            <a:xfrm>
              <a:off x="8391865" y="5907643"/>
              <a:ext cx="1764856" cy="985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09"/>
                </a:lnSpc>
                <a:spcBef>
                  <a:spcPct val="0"/>
                </a:spcBef>
              </a:pPr>
              <a:r>
                <a:rPr lang="en-US" sz="2268" u="none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609"/>
                </a:lnSpc>
                <a:spcBef>
                  <a:spcPct val="0"/>
                </a:spcBef>
              </a:pPr>
              <a:r>
                <a:rPr lang="en-US" sz="2268" u="none">
                  <a:solidFill>
                    <a:srgbClr val="FFFFFF"/>
                  </a:solidFill>
                  <a:latin typeface="Raleway Bold"/>
                </a:rPr>
                <a:t>Emergency Department</a:t>
              </a:r>
            </a:p>
          </p:txBody>
        </p:sp>
        <p:sp>
          <p:nvSpPr>
            <p:cNvPr id="159" name="TextBox 159"/>
            <p:cNvSpPr txBox="1"/>
            <p:nvPr/>
          </p:nvSpPr>
          <p:spPr>
            <a:xfrm>
              <a:off x="4071700" y="5746719"/>
              <a:ext cx="2403620" cy="1425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6"/>
                </a:lnSpc>
              </a:pPr>
              <a:r>
                <a:rPr lang="en-US" sz="2475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846"/>
                </a:lnSpc>
              </a:pPr>
              <a:r>
                <a:rPr lang="en-US" sz="2475" u="none">
                  <a:solidFill>
                    <a:srgbClr val="FFFFFF"/>
                  </a:solidFill>
                  <a:latin typeface="Raleway Bold"/>
                </a:rPr>
                <a:t>Medical Assessment unit</a:t>
              </a:r>
            </a:p>
          </p:txBody>
        </p:sp>
        <p:sp>
          <p:nvSpPr>
            <p:cNvPr id="160" name="TextBox 160"/>
            <p:cNvSpPr txBox="1"/>
            <p:nvPr/>
          </p:nvSpPr>
          <p:spPr>
            <a:xfrm>
              <a:off x="6110134" y="5922174"/>
              <a:ext cx="2204475" cy="10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6"/>
                </a:lnSpc>
                <a:spcBef>
                  <a:spcPct val="0"/>
                </a:spcBef>
              </a:pPr>
              <a:r>
                <a:rPr lang="en-US" sz="2475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846"/>
                </a:lnSpc>
                <a:spcBef>
                  <a:spcPct val="0"/>
                </a:spcBef>
              </a:pPr>
              <a:r>
                <a:rPr lang="en-US" sz="2475" u="none">
                  <a:solidFill>
                    <a:srgbClr val="FFFFFF"/>
                  </a:solidFill>
                  <a:latin typeface="Raleway Bold"/>
                </a:rPr>
                <a:t>General Medicine</a:t>
              </a:r>
            </a:p>
          </p:txBody>
        </p:sp>
        <p:sp>
          <p:nvSpPr>
            <p:cNvPr id="161" name="TextBox 161"/>
            <p:cNvSpPr txBox="1"/>
            <p:nvPr/>
          </p:nvSpPr>
          <p:spPr>
            <a:xfrm>
              <a:off x="6795315" y="7180012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62" name="TextBox 162"/>
            <p:cNvSpPr txBox="1"/>
            <p:nvPr/>
          </p:nvSpPr>
          <p:spPr>
            <a:xfrm>
              <a:off x="6253880" y="7180012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63" name="TextBox 163"/>
            <p:cNvSpPr txBox="1"/>
            <p:nvPr/>
          </p:nvSpPr>
          <p:spPr>
            <a:xfrm>
              <a:off x="8457179" y="7180012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sp>
          <p:nvSpPr>
            <p:cNvPr id="164" name="TextBox 164"/>
            <p:cNvSpPr txBox="1"/>
            <p:nvPr/>
          </p:nvSpPr>
          <p:spPr>
            <a:xfrm>
              <a:off x="10081132" y="6108541"/>
              <a:ext cx="1564456" cy="720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46"/>
                </a:lnSpc>
                <a:spcBef>
                  <a:spcPct val="0"/>
                </a:spcBef>
              </a:pPr>
              <a:r>
                <a:rPr lang="en-US" sz="2475" u="none" dirty="0">
                  <a:solidFill>
                    <a:srgbClr val="003C52"/>
                  </a:solidFill>
                  <a:latin typeface="Raleway Bold"/>
                </a:rPr>
                <a:t>Term 4</a:t>
              </a:r>
            </a:p>
            <a:p>
              <a:pPr marL="0" lvl="0" indent="0" algn="ctr">
                <a:lnSpc>
                  <a:spcPts val="2846"/>
                </a:lnSpc>
                <a:spcBef>
                  <a:spcPct val="0"/>
                </a:spcBef>
              </a:pPr>
              <a:r>
                <a:rPr lang="en-US" sz="2475" u="none" dirty="0">
                  <a:solidFill>
                    <a:srgbClr val="003C52"/>
                  </a:solidFill>
                  <a:latin typeface="Raleway Bold"/>
                </a:rPr>
                <a:t>Relief</a:t>
              </a:r>
            </a:p>
          </p:txBody>
        </p:sp>
        <p:sp>
          <p:nvSpPr>
            <p:cNvPr id="165" name="TextBox 165"/>
            <p:cNvSpPr txBox="1"/>
            <p:nvPr/>
          </p:nvSpPr>
          <p:spPr>
            <a:xfrm>
              <a:off x="4531414" y="7190538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sp>
          <p:nvSpPr>
            <p:cNvPr id="166" name="TextBox 166"/>
            <p:cNvSpPr txBox="1"/>
            <p:nvPr/>
          </p:nvSpPr>
          <p:spPr>
            <a:xfrm>
              <a:off x="5070033" y="7197039"/>
              <a:ext cx="442881" cy="488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4"/>
                </a:lnSpc>
                <a:spcBef>
                  <a:spcPct val="0"/>
                </a:spcBef>
              </a:pPr>
              <a:r>
                <a:rPr lang="en-US" sz="2881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67" name="TextBox 167"/>
            <p:cNvSpPr txBox="1"/>
            <p:nvPr/>
          </p:nvSpPr>
          <p:spPr>
            <a:xfrm>
              <a:off x="12333859" y="4681739"/>
              <a:ext cx="443322" cy="4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8"/>
                </a:lnSpc>
                <a:spcBef>
                  <a:spcPct val="0"/>
                </a:spcBef>
              </a:pPr>
              <a:r>
                <a:rPr lang="en-US" sz="2884">
                  <a:solidFill>
                    <a:srgbClr val="000000"/>
                  </a:solidFill>
                  <a:latin typeface="Raleway Bold"/>
                </a:rPr>
                <a:t>D</a:t>
              </a:r>
            </a:p>
          </p:txBody>
        </p:sp>
        <p:sp>
          <p:nvSpPr>
            <p:cNvPr id="168" name="TextBox 168"/>
            <p:cNvSpPr txBox="1"/>
            <p:nvPr/>
          </p:nvSpPr>
          <p:spPr>
            <a:xfrm>
              <a:off x="7010455" y="9648673"/>
              <a:ext cx="453775" cy="50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33"/>
                </a:lnSpc>
                <a:spcBef>
                  <a:spcPct val="0"/>
                </a:spcBef>
              </a:pPr>
              <a:r>
                <a:rPr lang="en-US" sz="2952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69" name="TextBox 169"/>
            <p:cNvSpPr txBox="1"/>
            <p:nvPr/>
          </p:nvSpPr>
          <p:spPr>
            <a:xfrm>
              <a:off x="1638690" y="6137875"/>
              <a:ext cx="1771007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>
                  <a:solidFill>
                    <a:srgbClr val="003C52"/>
                  </a:solidFill>
                  <a:latin typeface="Raleway Bold"/>
                </a:rPr>
                <a:t>Example 2</a:t>
              </a:r>
            </a:p>
          </p:txBody>
        </p:sp>
        <p:sp>
          <p:nvSpPr>
            <p:cNvPr id="170" name="TextBox 170"/>
            <p:cNvSpPr txBox="1"/>
            <p:nvPr/>
          </p:nvSpPr>
          <p:spPr>
            <a:xfrm>
              <a:off x="1638690" y="8667250"/>
              <a:ext cx="1771007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>
                  <a:solidFill>
                    <a:srgbClr val="003C52"/>
                  </a:solidFill>
                  <a:latin typeface="Raleway Bold"/>
                </a:rPr>
                <a:t>Example 3</a:t>
              </a:r>
            </a:p>
          </p:txBody>
        </p:sp>
        <p:grpSp>
          <p:nvGrpSpPr>
            <p:cNvPr id="175" name="Group 81">
              <a:extLst>
                <a:ext uri="{FF2B5EF4-FFF2-40B4-BE49-F238E27FC236}">
                  <a16:creationId xmlns:a16="http://schemas.microsoft.com/office/drawing/2014/main" id="{55718AF4-4B77-DA1A-A5C0-3D1148D5DB49}"/>
                </a:ext>
              </a:extLst>
            </p:cNvPr>
            <p:cNvGrpSpPr/>
            <p:nvPr/>
          </p:nvGrpSpPr>
          <p:grpSpPr>
            <a:xfrm rot="5400000">
              <a:off x="9744908" y="4715283"/>
              <a:ext cx="524998" cy="444300"/>
              <a:chOff x="0" y="0"/>
              <a:chExt cx="103902" cy="87931"/>
            </a:xfrm>
          </p:grpSpPr>
          <p:sp>
            <p:nvSpPr>
              <p:cNvPr id="176" name="Freeform 82">
                <a:extLst>
                  <a:ext uri="{FF2B5EF4-FFF2-40B4-BE49-F238E27FC236}">
                    <a16:creationId xmlns:a16="http://schemas.microsoft.com/office/drawing/2014/main" id="{C464F0F4-C3B4-F610-80EF-DFA6BCCC2E63}"/>
                  </a:ext>
                </a:extLst>
              </p:cNvPr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177" name="TextBox 83">
                <a:extLst>
                  <a:ext uri="{FF2B5EF4-FFF2-40B4-BE49-F238E27FC236}">
                    <a16:creationId xmlns:a16="http://schemas.microsoft.com/office/drawing/2014/main" id="{1DA5CAC2-FD9F-0DA6-7F2B-7306A2A7594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060352C-AAD6-2E53-D16E-468CDB28EA78}"/>
                </a:ext>
              </a:extLst>
            </p:cNvPr>
            <p:cNvSpPr txBox="1"/>
            <p:nvPr/>
          </p:nvSpPr>
          <p:spPr>
            <a:xfrm>
              <a:off x="9819001" y="4634505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200" dirty="0">
                  <a:solidFill>
                    <a:schemeClr val="bg1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60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934C5A4-0FE2-B2B3-0940-15301638B26F}"/>
              </a:ext>
            </a:extLst>
          </p:cNvPr>
          <p:cNvGrpSpPr/>
          <p:nvPr/>
        </p:nvGrpSpPr>
        <p:grpSpPr>
          <a:xfrm>
            <a:off x="2303580" y="1632155"/>
            <a:ext cx="13680840" cy="8540545"/>
            <a:chOff x="331992" y="1362952"/>
            <a:chExt cx="13680840" cy="8540545"/>
          </a:xfrm>
        </p:grpSpPr>
        <p:sp>
          <p:nvSpPr>
            <p:cNvPr id="3" name="TextBox 3"/>
            <p:cNvSpPr txBox="1"/>
            <p:nvPr/>
          </p:nvSpPr>
          <p:spPr>
            <a:xfrm>
              <a:off x="331992" y="1362952"/>
              <a:ext cx="3333450" cy="986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003C52"/>
                  </a:solidFill>
                  <a:latin typeface="Raleway Bold"/>
                </a:rPr>
                <a:t>Clinical experience categories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 rot="5400000">
              <a:off x="10614807" y="4410930"/>
              <a:ext cx="505680" cy="427951"/>
              <a:chOff x="0" y="0"/>
              <a:chExt cx="103902" cy="8793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651696" y="4375667"/>
              <a:ext cx="423810" cy="470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60"/>
                </a:lnSpc>
                <a:spcBef>
                  <a:spcPct val="0"/>
                </a:spcBef>
              </a:pPr>
              <a:r>
                <a:rPr lang="en-US" sz="2757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 rot="5400000">
              <a:off x="10105636" y="4410930"/>
              <a:ext cx="505680" cy="427951"/>
              <a:chOff x="0" y="0"/>
              <a:chExt cx="103902" cy="8793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0135257" y="4385723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 rot="5400000">
              <a:off x="4449460" y="4419661"/>
              <a:ext cx="505680" cy="427951"/>
              <a:chOff x="0" y="0"/>
              <a:chExt cx="103902" cy="8793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4979647" y="4419661"/>
              <a:ext cx="505680" cy="427951"/>
              <a:chOff x="0" y="0"/>
              <a:chExt cx="103902" cy="8793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479080" y="439445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009268" y="439445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 rot="5400000">
              <a:off x="7431906" y="4419801"/>
              <a:ext cx="505680" cy="427951"/>
              <a:chOff x="0" y="0"/>
              <a:chExt cx="103902" cy="8793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5400000">
              <a:off x="6887728" y="4423632"/>
              <a:ext cx="505680" cy="427951"/>
              <a:chOff x="0" y="0"/>
              <a:chExt cx="103902" cy="8793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7461526" y="439459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17349" y="4398425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0572004" y="2969721"/>
              <a:ext cx="3029450" cy="1429692"/>
              <a:chOff x="0" y="0"/>
              <a:chExt cx="947877" cy="44733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47877" cy="447333"/>
              </a:xfrm>
              <a:custGeom>
                <a:avLst/>
                <a:gdLst/>
                <a:ahLst/>
                <a:cxnLst/>
                <a:rect l="l" t="t" r="r" b="b"/>
                <a:pathLst>
                  <a:path w="947877" h="447333">
                    <a:moveTo>
                      <a:pt x="710907" y="0"/>
                    </a:moveTo>
                    <a:lnTo>
                      <a:pt x="0" y="0"/>
                    </a:lnTo>
                    <a:lnTo>
                      <a:pt x="0" y="447333"/>
                    </a:lnTo>
                    <a:lnTo>
                      <a:pt x="710907" y="447333"/>
                    </a:lnTo>
                    <a:lnTo>
                      <a:pt x="947877" y="223666"/>
                    </a:lnTo>
                    <a:lnTo>
                      <a:pt x="710907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8146826" y="2969721"/>
              <a:ext cx="3270132" cy="1429229"/>
              <a:chOff x="0" y="0"/>
              <a:chExt cx="1023183" cy="44718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023183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3183" h="447188">
                    <a:moveTo>
                      <a:pt x="767387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67387" y="447188"/>
                    </a:lnTo>
                    <a:lnTo>
                      <a:pt x="1023183" y="223594"/>
                    </a:lnTo>
                    <a:lnTo>
                      <a:pt x="767387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768961" y="2969721"/>
              <a:ext cx="3290643" cy="1429229"/>
              <a:chOff x="0" y="0"/>
              <a:chExt cx="1029601" cy="4471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029601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9601" h="447188">
                    <a:moveTo>
                      <a:pt x="772201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72201" y="447188"/>
                    </a:lnTo>
                    <a:lnTo>
                      <a:pt x="1029601" y="223594"/>
                    </a:lnTo>
                    <a:lnTo>
                      <a:pt x="772201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3746607" y="2969721"/>
              <a:ext cx="2903587" cy="1429229"/>
              <a:chOff x="0" y="0"/>
              <a:chExt cx="908496" cy="44718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08496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47188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681372" y="447188"/>
                    </a:lnTo>
                    <a:lnTo>
                      <a:pt x="908496" y="223594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313597" y="3437172"/>
              <a:ext cx="1767111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>
                  <a:solidFill>
                    <a:srgbClr val="003C52"/>
                  </a:solidFill>
                  <a:latin typeface="Raleway Bold"/>
                </a:rPr>
                <a:t>Example 1</a:t>
              </a: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10528761" y="5520548"/>
              <a:ext cx="3029450" cy="1429692"/>
              <a:chOff x="0" y="0"/>
              <a:chExt cx="947877" cy="44733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947877" cy="447333"/>
              </a:xfrm>
              <a:custGeom>
                <a:avLst/>
                <a:gdLst/>
                <a:ahLst/>
                <a:cxnLst/>
                <a:rect l="l" t="t" r="r" b="b"/>
                <a:pathLst>
                  <a:path w="947877" h="447333">
                    <a:moveTo>
                      <a:pt x="710907" y="0"/>
                    </a:moveTo>
                    <a:lnTo>
                      <a:pt x="0" y="0"/>
                    </a:lnTo>
                    <a:lnTo>
                      <a:pt x="0" y="447333"/>
                    </a:lnTo>
                    <a:lnTo>
                      <a:pt x="710907" y="447333"/>
                    </a:lnTo>
                    <a:lnTo>
                      <a:pt x="947877" y="223666"/>
                    </a:lnTo>
                    <a:lnTo>
                      <a:pt x="710907" y="0"/>
                    </a:lnTo>
                    <a:close/>
                  </a:path>
                </a:pathLst>
              </a:custGeom>
              <a:solidFill>
                <a:srgbClr val="79ABBD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103582" y="5520548"/>
              <a:ext cx="3270132" cy="1429229"/>
              <a:chOff x="0" y="0"/>
              <a:chExt cx="1023183" cy="44718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023183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3183" h="447188">
                    <a:moveTo>
                      <a:pt x="767387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67387" y="447188"/>
                    </a:lnTo>
                    <a:lnTo>
                      <a:pt x="1023183" y="223594"/>
                    </a:lnTo>
                    <a:lnTo>
                      <a:pt x="767387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5725717" y="5520548"/>
              <a:ext cx="3290643" cy="1429229"/>
              <a:chOff x="0" y="0"/>
              <a:chExt cx="1029601" cy="447188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029601" cy="447188"/>
              </a:xfrm>
              <a:custGeom>
                <a:avLst/>
                <a:gdLst/>
                <a:ahLst/>
                <a:cxnLst/>
                <a:rect l="l" t="t" r="r" b="b"/>
                <a:pathLst>
                  <a:path w="1029601" h="447188">
                    <a:moveTo>
                      <a:pt x="772201" y="0"/>
                    </a:moveTo>
                    <a:lnTo>
                      <a:pt x="0" y="0"/>
                    </a:lnTo>
                    <a:lnTo>
                      <a:pt x="0" y="447188"/>
                    </a:lnTo>
                    <a:lnTo>
                      <a:pt x="772201" y="447188"/>
                    </a:lnTo>
                    <a:lnTo>
                      <a:pt x="1029601" y="223594"/>
                    </a:lnTo>
                    <a:lnTo>
                      <a:pt x="772201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703363" y="5520548"/>
              <a:ext cx="2903587" cy="1439150"/>
              <a:chOff x="0" y="0"/>
              <a:chExt cx="908496" cy="450292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908496" cy="450292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50292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50292"/>
                    </a:lnTo>
                    <a:lnTo>
                      <a:pt x="681372" y="450292"/>
                    </a:lnTo>
                    <a:lnTo>
                      <a:pt x="908496" y="225146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849" tIns="39849" rIns="39849" bIns="39849" rtlCol="0" anchor="ctr"/>
              <a:lstStyle/>
              <a:p>
                <a:pPr algn="ctr">
                  <a:lnSpc>
                    <a:spcPts val="1833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1309701" y="8423574"/>
              <a:ext cx="1771007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>
                  <a:solidFill>
                    <a:srgbClr val="003C52"/>
                  </a:solidFill>
                  <a:latin typeface="Raleway Bold"/>
                </a:rPr>
                <a:t>Example 3</a:t>
              </a:r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11031291" y="7957948"/>
              <a:ext cx="2526920" cy="1444357"/>
              <a:chOff x="0" y="0"/>
              <a:chExt cx="791430" cy="45237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791430" cy="452372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2372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2372"/>
                    </a:lnTo>
                    <a:lnTo>
                      <a:pt x="593573" y="452372"/>
                    </a:lnTo>
                    <a:lnTo>
                      <a:pt x="791430" y="226186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9209037" y="7957948"/>
              <a:ext cx="2526920" cy="1444357"/>
              <a:chOff x="0" y="0"/>
              <a:chExt cx="791430" cy="452372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791430" cy="452372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2372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2372"/>
                    </a:lnTo>
                    <a:lnTo>
                      <a:pt x="593573" y="452372"/>
                    </a:lnTo>
                    <a:lnTo>
                      <a:pt x="791430" y="226186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79ABBD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7503787" y="7956163"/>
              <a:ext cx="2526920" cy="1434832"/>
              <a:chOff x="0" y="0"/>
              <a:chExt cx="791430" cy="449389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791430" cy="449389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49389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49389"/>
                    </a:lnTo>
                    <a:lnTo>
                      <a:pt x="593573" y="449389"/>
                    </a:lnTo>
                    <a:lnTo>
                      <a:pt x="791430" y="224694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497B8D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5602767" y="7965571"/>
              <a:ext cx="2526920" cy="1432245"/>
              <a:chOff x="0" y="0"/>
              <a:chExt cx="791430" cy="448579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91430" cy="448579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48579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48579"/>
                    </a:lnTo>
                    <a:lnTo>
                      <a:pt x="593573" y="448579"/>
                    </a:lnTo>
                    <a:lnTo>
                      <a:pt x="791430" y="224289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2D5969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3703363" y="7956163"/>
              <a:ext cx="2526920" cy="1436829"/>
              <a:chOff x="0" y="0"/>
              <a:chExt cx="791430" cy="450014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791430" cy="450014"/>
              </a:xfrm>
              <a:custGeom>
                <a:avLst/>
                <a:gdLst/>
                <a:ahLst/>
                <a:cxnLst/>
                <a:rect l="l" t="t" r="r" b="b"/>
                <a:pathLst>
                  <a:path w="791430" h="450014">
                    <a:moveTo>
                      <a:pt x="593573" y="0"/>
                    </a:moveTo>
                    <a:lnTo>
                      <a:pt x="0" y="0"/>
                    </a:lnTo>
                    <a:lnTo>
                      <a:pt x="0" y="450014"/>
                    </a:lnTo>
                    <a:lnTo>
                      <a:pt x="593573" y="450014"/>
                    </a:lnTo>
                    <a:lnTo>
                      <a:pt x="791430" y="225007"/>
                    </a:lnTo>
                    <a:lnTo>
                      <a:pt x="593573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19050"/>
                <a:ext cx="698500" cy="425450"/>
              </a:xfrm>
              <a:prstGeom prst="rect">
                <a:avLst/>
              </a:prstGeom>
            </p:spPr>
            <p:txBody>
              <a:bodyPr lIns="26737" tIns="26737" rIns="26737" bIns="26737" rtlCol="0" anchor="ctr"/>
              <a:lstStyle/>
              <a:p>
                <a:pPr algn="ctr">
                  <a:lnSpc>
                    <a:spcPts val="1229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1309701" y="6017203"/>
              <a:ext cx="1771007" cy="45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743"/>
                </a:lnSpc>
                <a:spcBef>
                  <a:spcPct val="0"/>
                </a:spcBef>
              </a:pPr>
              <a:r>
                <a:rPr lang="en-US" sz="2673" u="none" dirty="0">
                  <a:solidFill>
                    <a:srgbClr val="003C52"/>
                  </a:solidFill>
                  <a:latin typeface="Raleway Bold"/>
                </a:rPr>
                <a:t>Example 2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3907668" y="2991147"/>
              <a:ext cx="2060275" cy="1386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Acute Psychiatric unit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9016360" y="2994097"/>
              <a:ext cx="3676593" cy="1386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Integrated General Practice/ Emergency (rural)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6612378" y="3009222"/>
              <a:ext cx="2022335" cy="1386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Emergency Department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(metro)</a:t>
              </a:r>
            </a:p>
          </p:txBody>
        </p:sp>
        <p:grpSp>
          <p:nvGrpSpPr>
            <p:cNvPr id="74" name="Group 74"/>
            <p:cNvGrpSpPr/>
            <p:nvPr/>
          </p:nvGrpSpPr>
          <p:grpSpPr>
            <a:xfrm rot="5400000">
              <a:off x="6737378" y="6978321"/>
              <a:ext cx="505680" cy="427951"/>
              <a:chOff x="0" y="0"/>
              <a:chExt cx="103902" cy="87931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 rot="5400000">
              <a:off x="9415365" y="6971376"/>
              <a:ext cx="505680" cy="427951"/>
              <a:chOff x="0" y="0"/>
              <a:chExt cx="103902" cy="87931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 rot="5400000">
              <a:off x="4327150" y="6978321"/>
              <a:ext cx="505680" cy="427951"/>
              <a:chOff x="0" y="0"/>
              <a:chExt cx="103902" cy="87931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 rot="5400000">
              <a:off x="11769353" y="6971376"/>
              <a:ext cx="505680" cy="427951"/>
              <a:chOff x="0" y="0"/>
              <a:chExt cx="103902" cy="87931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 rot="5400000">
              <a:off x="11225175" y="6975207"/>
              <a:ext cx="505680" cy="427951"/>
              <a:chOff x="0" y="0"/>
              <a:chExt cx="103902" cy="87931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88" name="TextBox 8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89" name="TextBox 89"/>
            <p:cNvSpPr txBox="1"/>
            <p:nvPr/>
          </p:nvSpPr>
          <p:spPr>
            <a:xfrm>
              <a:off x="6766998" y="695311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9444985" y="6946169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4356771" y="695311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11798973" y="6946169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11254796" y="6950000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grpSp>
          <p:nvGrpSpPr>
            <p:cNvPr id="94" name="Group 94"/>
            <p:cNvGrpSpPr/>
            <p:nvPr/>
          </p:nvGrpSpPr>
          <p:grpSpPr>
            <a:xfrm rot="5400000">
              <a:off x="4852245" y="6978999"/>
              <a:ext cx="505680" cy="427951"/>
              <a:chOff x="0" y="0"/>
              <a:chExt cx="103902" cy="87931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4881866" y="6953791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3746607" y="5884642"/>
              <a:ext cx="2436849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General Practice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8976466" y="5827268"/>
              <a:ext cx="2054825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Rehabilitation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11393447" y="5862781"/>
              <a:ext cx="1665072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4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Paediatrics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6606951" y="5751786"/>
              <a:ext cx="2094611" cy="1043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Intensive care unit</a:t>
              </a:r>
            </a:p>
          </p:txBody>
        </p:sp>
        <p:grpSp>
          <p:nvGrpSpPr>
            <p:cNvPr id="102" name="Group 102"/>
            <p:cNvGrpSpPr/>
            <p:nvPr/>
          </p:nvGrpSpPr>
          <p:grpSpPr>
            <a:xfrm rot="5400000">
              <a:off x="10282459" y="9429859"/>
              <a:ext cx="505680" cy="427951"/>
              <a:chOff x="0" y="0"/>
              <a:chExt cx="103902" cy="87931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10312079" y="9404652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grpSp>
          <p:nvGrpSpPr>
            <p:cNvPr id="106" name="Group 106"/>
            <p:cNvGrpSpPr/>
            <p:nvPr/>
          </p:nvGrpSpPr>
          <p:grpSpPr>
            <a:xfrm rot="5400000">
              <a:off x="9752271" y="9429859"/>
              <a:ext cx="505680" cy="427951"/>
              <a:chOff x="0" y="0"/>
              <a:chExt cx="103902" cy="87931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108" name="TextBox 10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9" name="TextBox 109"/>
            <p:cNvSpPr txBox="1"/>
            <p:nvPr/>
          </p:nvSpPr>
          <p:spPr>
            <a:xfrm>
              <a:off x="9781892" y="9404652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grpSp>
          <p:nvGrpSpPr>
            <p:cNvPr id="110" name="Group 110"/>
            <p:cNvGrpSpPr/>
            <p:nvPr/>
          </p:nvGrpSpPr>
          <p:grpSpPr>
            <a:xfrm rot="5400000">
              <a:off x="6533118" y="9423325"/>
              <a:ext cx="505680" cy="427951"/>
              <a:chOff x="0" y="0"/>
              <a:chExt cx="103902" cy="87931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12" name="TextBox 11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 rot="5400000">
              <a:off x="5988940" y="9427156"/>
              <a:ext cx="505680" cy="427951"/>
              <a:chOff x="0" y="0"/>
              <a:chExt cx="103902" cy="87931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15" name="TextBox 11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16" name="TextBox 116"/>
            <p:cNvSpPr txBox="1"/>
            <p:nvPr/>
          </p:nvSpPr>
          <p:spPr>
            <a:xfrm>
              <a:off x="6562738" y="9398117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6018561" y="9401949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A</a:t>
              </a:r>
            </a:p>
          </p:txBody>
        </p:sp>
        <p:grpSp>
          <p:nvGrpSpPr>
            <p:cNvPr id="118" name="Group 118"/>
            <p:cNvGrpSpPr/>
            <p:nvPr/>
          </p:nvGrpSpPr>
          <p:grpSpPr>
            <a:xfrm rot="5400000">
              <a:off x="4370025" y="9436681"/>
              <a:ext cx="505680" cy="427951"/>
              <a:chOff x="0" y="0"/>
              <a:chExt cx="103902" cy="87931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20" name="TextBox 1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21" name="TextBox 121"/>
            <p:cNvSpPr txBox="1"/>
            <p:nvPr/>
          </p:nvSpPr>
          <p:spPr>
            <a:xfrm>
              <a:off x="4399645" y="9411474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grpSp>
          <p:nvGrpSpPr>
            <p:cNvPr id="122" name="Group 122"/>
            <p:cNvGrpSpPr/>
            <p:nvPr/>
          </p:nvGrpSpPr>
          <p:grpSpPr>
            <a:xfrm rot="5400000">
              <a:off x="8416058" y="9427156"/>
              <a:ext cx="505680" cy="427951"/>
              <a:chOff x="0" y="0"/>
              <a:chExt cx="103902" cy="87931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9B72AA"/>
              </a:solidFill>
            </p:spPr>
          </p:sp>
          <p:sp>
            <p:nvSpPr>
              <p:cNvPr id="124" name="TextBox 12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25" name="TextBox 125"/>
            <p:cNvSpPr txBox="1"/>
            <p:nvPr/>
          </p:nvSpPr>
          <p:spPr>
            <a:xfrm>
              <a:off x="8445679" y="9401949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C</a:t>
              </a:r>
            </a:p>
          </p:txBody>
        </p:sp>
        <p:grpSp>
          <p:nvGrpSpPr>
            <p:cNvPr id="126" name="Group 126"/>
            <p:cNvGrpSpPr/>
            <p:nvPr/>
          </p:nvGrpSpPr>
          <p:grpSpPr>
            <a:xfrm rot="5400000">
              <a:off x="7885871" y="9427156"/>
              <a:ext cx="505680" cy="427951"/>
              <a:chOff x="0" y="0"/>
              <a:chExt cx="103902" cy="87931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103902" cy="87931"/>
              </a:xfrm>
              <a:custGeom>
                <a:avLst/>
                <a:gdLst/>
                <a:ahLst/>
                <a:cxnLst/>
                <a:rect l="l" t="t" r="r" b="b"/>
                <a:pathLst>
                  <a:path w="103902" h="87931">
                    <a:moveTo>
                      <a:pt x="0" y="0"/>
                    </a:moveTo>
                    <a:lnTo>
                      <a:pt x="103902" y="0"/>
                    </a:lnTo>
                    <a:lnTo>
                      <a:pt x="103902" y="87931"/>
                    </a:lnTo>
                    <a:lnTo>
                      <a:pt x="0" y="87931"/>
                    </a:lnTo>
                    <a:close/>
                  </a:path>
                </a:pathLst>
              </a:custGeom>
              <a:solidFill>
                <a:srgbClr val="734682"/>
              </a:solidFill>
            </p:spPr>
          </p:sp>
          <p:sp>
            <p:nvSpPr>
              <p:cNvPr id="128" name="TextBox 1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29" name="TextBox 129"/>
            <p:cNvSpPr txBox="1"/>
            <p:nvPr/>
          </p:nvSpPr>
          <p:spPr>
            <a:xfrm>
              <a:off x="7915491" y="9401949"/>
              <a:ext cx="427009" cy="464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0"/>
                </a:lnSpc>
                <a:spcBef>
                  <a:spcPct val="0"/>
                </a:spcBef>
              </a:pPr>
              <a:r>
                <a:rPr lang="en-US" sz="2778">
                  <a:solidFill>
                    <a:srgbClr val="FFFFFF"/>
                  </a:solidFill>
                  <a:latin typeface="Raleway Bold"/>
                </a:rPr>
                <a:t>B</a:t>
              </a:r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5967943" y="8149729"/>
              <a:ext cx="1883771" cy="1043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02"/>
                </a:lnSpc>
                <a:spcBef>
                  <a:spcPct val="0"/>
                </a:spcBef>
              </a:pPr>
              <a:r>
                <a:rPr lang="en-US" sz="2349" u="none">
                  <a:solidFill>
                    <a:srgbClr val="FFFFFF"/>
                  </a:solidFill>
                  <a:latin typeface="Raleway Bold"/>
                </a:rPr>
                <a:t>Term 2</a:t>
              </a:r>
            </a:p>
            <a:p>
              <a:pPr marL="0" lvl="0" indent="0" algn="ctr">
                <a:lnSpc>
                  <a:spcPts val="2702"/>
                </a:lnSpc>
                <a:spcBef>
                  <a:spcPct val="0"/>
                </a:spcBef>
              </a:pPr>
              <a:r>
                <a:rPr lang="en-US" sz="2349" u="none">
                  <a:solidFill>
                    <a:srgbClr val="FFFFFF"/>
                  </a:solidFill>
                  <a:latin typeface="Raleway Bold"/>
                </a:rPr>
                <a:t>Emergency Department</a:t>
              </a:r>
            </a:p>
          </p:txBody>
        </p:sp>
        <p:sp>
          <p:nvSpPr>
            <p:cNvPr id="131" name="TextBox 131"/>
            <p:cNvSpPr txBox="1"/>
            <p:nvPr/>
          </p:nvSpPr>
          <p:spPr>
            <a:xfrm>
              <a:off x="8027939" y="8161740"/>
              <a:ext cx="1485541" cy="1043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3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General surgery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9882180" y="8002996"/>
              <a:ext cx="1485541" cy="1386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4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Vascular surgical unit </a:t>
              </a:r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3703363" y="8153807"/>
              <a:ext cx="2297878" cy="1043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Term 1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FFFFFF"/>
                  </a:solidFill>
                  <a:latin typeface="Raleway Bold"/>
                </a:rPr>
                <a:t>Intensive care unit</a:t>
              </a:r>
            </a:p>
          </p:txBody>
        </p:sp>
        <p:sp>
          <p:nvSpPr>
            <p:cNvPr id="134" name="TextBox 134"/>
            <p:cNvSpPr txBox="1"/>
            <p:nvPr/>
          </p:nvSpPr>
          <p:spPr>
            <a:xfrm>
              <a:off x="11681805" y="8329607"/>
              <a:ext cx="1517001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003C52"/>
                  </a:solidFill>
                  <a:latin typeface="Raleway Bold"/>
                </a:rPr>
                <a:t>Term 5</a:t>
              </a:r>
            </a:p>
            <a:p>
              <a:pPr marL="0" lvl="0" indent="0" algn="ctr">
                <a:lnSpc>
                  <a:spcPts val="2759"/>
                </a:lnSpc>
                <a:spcBef>
                  <a:spcPct val="0"/>
                </a:spcBef>
              </a:pPr>
              <a:r>
                <a:rPr lang="en-US" sz="2399" u="none">
                  <a:solidFill>
                    <a:srgbClr val="003C52"/>
                  </a:solidFill>
                  <a:latin typeface="Raleway Bold"/>
                </a:rPr>
                <a:t>Relief</a:t>
              </a:r>
            </a:p>
          </p:txBody>
        </p:sp>
        <p:grpSp>
          <p:nvGrpSpPr>
            <p:cNvPr id="135" name="Group 135"/>
            <p:cNvGrpSpPr/>
            <p:nvPr/>
          </p:nvGrpSpPr>
          <p:grpSpPr>
            <a:xfrm>
              <a:off x="10620690" y="1390514"/>
              <a:ext cx="3392142" cy="988657"/>
              <a:chOff x="0" y="0"/>
              <a:chExt cx="4522856" cy="1318209"/>
            </a:xfrm>
          </p:grpSpPr>
          <p:grpSp>
            <p:nvGrpSpPr>
              <p:cNvPr id="136" name="Group 136"/>
              <p:cNvGrpSpPr/>
              <p:nvPr/>
            </p:nvGrpSpPr>
            <p:grpSpPr>
              <a:xfrm>
                <a:off x="0" y="0"/>
                <a:ext cx="4469433" cy="1318209"/>
                <a:chOff x="0" y="0"/>
                <a:chExt cx="555165" cy="163740"/>
              </a:xfrm>
            </p:grpSpPr>
            <p:sp>
              <p:nvSpPr>
                <p:cNvPr id="137" name="Freeform 137"/>
                <p:cNvSpPr/>
                <p:nvPr/>
              </p:nvSpPr>
              <p:spPr>
                <a:xfrm>
                  <a:off x="0" y="0"/>
                  <a:ext cx="555165" cy="16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65" h="163740">
                      <a:moveTo>
                        <a:pt x="0" y="0"/>
                      </a:moveTo>
                      <a:lnTo>
                        <a:pt x="555165" y="0"/>
                      </a:lnTo>
                      <a:lnTo>
                        <a:pt x="555165" y="163740"/>
                      </a:lnTo>
                      <a:lnTo>
                        <a:pt x="0" y="163740"/>
                      </a:lnTo>
                      <a:close/>
                    </a:path>
                  </a:pathLst>
                </a:custGeom>
                <a:solidFill>
                  <a:srgbClr val="9B72AA"/>
                </a:solidFill>
              </p:spPr>
            </p:sp>
            <p:sp>
              <p:nvSpPr>
                <p:cNvPr id="138" name="TextBox 138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45928" tIns="45928" rIns="45928" bIns="45928" rtlCol="0" anchor="ctr"/>
                <a:lstStyle/>
                <a:p>
                  <a:pPr algn="ctr">
                    <a:lnSpc>
                      <a:spcPts val="1416"/>
                    </a:lnSpc>
                  </a:pPr>
                  <a:endParaRPr/>
                </a:p>
              </p:txBody>
            </p:sp>
          </p:grpSp>
          <p:pic>
            <p:nvPicPr>
              <p:cNvPr id="139" name="Picture 1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313" y="326820"/>
                <a:ext cx="865889" cy="664570"/>
              </a:xfrm>
              <a:prstGeom prst="rect">
                <a:avLst/>
              </a:prstGeom>
            </p:spPr>
          </p:pic>
          <p:sp>
            <p:nvSpPr>
              <p:cNvPr id="140" name="TextBox 140"/>
              <p:cNvSpPr txBox="1"/>
              <p:nvPr/>
            </p:nvSpPr>
            <p:spPr>
              <a:xfrm>
                <a:off x="981507" y="83795"/>
                <a:ext cx="3541349" cy="10934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>
                    <a:solidFill>
                      <a:srgbClr val="FFFFFF"/>
                    </a:solidFill>
                    <a:latin typeface="Raleway"/>
                  </a:rPr>
                  <a:t>C. Acute and critical illness</a:t>
                </a:r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3766874" y="1395038"/>
              <a:ext cx="3352075" cy="988657"/>
              <a:chOff x="0" y="0"/>
              <a:chExt cx="555165" cy="16374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555165" cy="163740"/>
              </a:xfrm>
              <a:custGeom>
                <a:avLst/>
                <a:gdLst/>
                <a:ahLst/>
                <a:cxnLst/>
                <a:rect l="l" t="t" r="r" b="b"/>
                <a:pathLst>
                  <a:path w="555165" h="163740">
                    <a:moveTo>
                      <a:pt x="0" y="0"/>
                    </a:moveTo>
                    <a:lnTo>
                      <a:pt x="555165" y="0"/>
                    </a:lnTo>
                    <a:lnTo>
                      <a:pt x="555165" y="163740"/>
                    </a:lnTo>
                    <a:lnTo>
                      <a:pt x="0" y="163740"/>
                    </a:lnTo>
                    <a:close/>
                  </a:path>
                </a:pathLst>
              </a:custGeom>
              <a:solidFill>
                <a:srgbClr val="4B1A5A"/>
              </a:solidFill>
            </p:spPr>
          </p:sp>
          <p:sp>
            <p:nvSpPr>
              <p:cNvPr id="143" name="TextBox 14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5928" tIns="45928" rIns="45928" bIns="45928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pic>
          <p:nvPicPr>
            <p:cNvPr id="144" name="Picture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99472" y="1652107"/>
              <a:ext cx="380118" cy="562420"/>
            </a:xfrm>
            <a:prstGeom prst="rect">
              <a:avLst/>
            </a:prstGeom>
          </p:spPr>
        </p:pic>
        <p:pic>
          <p:nvPicPr>
            <p:cNvPr id="145" name="Picture 1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037222" y="1985542"/>
              <a:ext cx="92357" cy="217953"/>
            </a:xfrm>
            <a:prstGeom prst="rect">
              <a:avLst/>
            </a:prstGeom>
          </p:spPr>
        </p:pic>
        <p:sp>
          <p:nvSpPr>
            <p:cNvPr id="146" name="AutoShape 146"/>
            <p:cNvSpPr/>
            <p:nvPr/>
          </p:nvSpPr>
          <p:spPr>
            <a:xfrm rot="8346734">
              <a:off x="4178376" y="1635378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7" name="AutoShape 147"/>
            <p:cNvSpPr/>
            <p:nvPr/>
          </p:nvSpPr>
          <p:spPr>
            <a:xfrm rot="5399999">
              <a:off x="4056986" y="1589427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8" name="AutoShape 148"/>
            <p:cNvSpPr/>
            <p:nvPr/>
          </p:nvSpPr>
          <p:spPr>
            <a:xfrm rot="2534842">
              <a:off x="3933981" y="1634916"/>
              <a:ext cx="65090" cy="0"/>
            </a:xfrm>
            <a:prstGeom prst="line">
              <a:avLst/>
            </a:prstGeom>
            <a:ln w="1905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9" name="TextBox 149"/>
            <p:cNvSpPr txBox="1"/>
            <p:nvPr/>
          </p:nvSpPr>
          <p:spPr>
            <a:xfrm>
              <a:off x="4396660" y="1443597"/>
              <a:ext cx="2795755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Raleway"/>
                </a:rPr>
                <a:t>A. </a:t>
              </a:r>
              <a:r>
                <a:rPr lang="en-US" sz="2400" u="none">
                  <a:solidFill>
                    <a:srgbClr val="FFFFFF"/>
                  </a:solidFill>
                  <a:latin typeface="Raleway"/>
                </a:rPr>
                <a:t>Undifferentiated illness</a:t>
              </a:r>
            </a:p>
          </p:txBody>
        </p:sp>
        <p:grpSp>
          <p:nvGrpSpPr>
            <p:cNvPr id="150" name="Group 150"/>
            <p:cNvGrpSpPr/>
            <p:nvPr/>
          </p:nvGrpSpPr>
          <p:grpSpPr>
            <a:xfrm>
              <a:off x="7192415" y="1395038"/>
              <a:ext cx="3352075" cy="988657"/>
              <a:chOff x="0" y="0"/>
              <a:chExt cx="4469433" cy="1318209"/>
            </a:xfrm>
          </p:grpSpPr>
          <p:grpSp>
            <p:nvGrpSpPr>
              <p:cNvPr id="151" name="Group 151"/>
              <p:cNvGrpSpPr/>
              <p:nvPr/>
            </p:nvGrpSpPr>
            <p:grpSpPr>
              <a:xfrm>
                <a:off x="0" y="0"/>
                <a:ext cx="4469433" cy="1318209"/>
                <a:chOff x="0" y="0"/>
                <a:chExt cx="555165" cy="163740"/>
              </a:xfrm>
            </p:grpSpPr>
            <p:sp>
              <p:nvSpPr>
                <p:cNvPr id="152" name="Freeform 152"/>
                <p:cNvSpPr/>
                <p:nvPr/>
              </p:nvSpPr>
              <p:spPr>
                <a:xfrm>
                  <a:off x="0" y="0"/>
                  <a:ext cx="555165" cy="16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65" h="163740">
                      <a:moveTo>
                        <a:pt x="0" y="0"/>
                      </a:moveTo>
                      <a:lnTo>
                        <a:pt x="555165" y="0"/>
                      </a:lnTo>
                      <a:lnTo>
                        <a:pt x="555165" y="163740"/>
                      </a:lnTo>
                      <a:lnTo>
                        <a:pt x="0" y="163740"/>
                      </a:lnTo>
                      <a:close/>
                    </a:path>
                  </a:pathLst>
                </a:custGeom>
                <a:solidFill>
                  <a:srgbClr val="734682"/>
                </a:solidFill>
              </p:spPr>
            </p:sp>
            <p:sp>
              <p:nvSpPr>
                <p:cNvPr id="153" name="TextBox 153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45928" tIns="45928" rIns="45928" bIns="45928" rtlCol="0" anchor="ctr"/>
                <a:lstStyle/>
                <a:p>
                  <a:pPr algn="ctr">
                    <a:lnSpc>
                      <a:spcPts val="1416"/>
                    </a:lnSpc>
                  </a:pPr>
                  <a:endParaRPr/>
                </a:p>
              </p:txBody>
            </p:sp>
          </p:grpSp>
          <p:pic>
            <p:nvPicPr>
              <p:cNvPr id="154" name="Picture 15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313" y="329391"/>
                <a:ext cx="691485" cy="691485"/>
              </a:xfrm>
              <a:prstGeom prst="rect">
                <a:avLst/>
              </a:prstGeom>
            </p:spPr>
          </p:pic>
          <p:pic>
            <p:nvPicPr>
              <p:cNvPr id="155" name="Picture 15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2804" y="297333"/>
                <a:ext cx="306305" cy="306305"/>
              </a:xfrm>
              <a:prstGeom prst="rect">
                <a:avLst/>
              </a:prstGeom>
            </p:spPr>
          </p:pic>
          <p:sp>
            <p:nvSpPr>
              <p:cNvPr id="156" name="TextBox 156"/>
              <p:cNvSpPr txBox="1"/>
              <p:nvPr/>
            </p:nvSpPr>
            <p:spPr>
              <a:xfrm>
                <a:off x="981507" y="363195"/>
                <a:ext cx="3261221" cy="5346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>
                    <a:solidFill>
                      <a:srgbClr val="FFFFFF"/>
                    </a:solidFill>
                    <a:latin typeface="Raleway"/>
                  </a:rPr>
                  <a:t>B. Chronic illness</a:t>
                </a:r>
              </a:p>
            </p:txBody>
          </p:sp>
        </p:grpSp>
      </p:grpSp>
      <p:sp>
        <p:nvSpPr>
          <p:cNvPr id="157" name="TextBox 3">
            <a:extLst>
              <a:ext uri="{FF2B5EF4-FFF2-40B4-BE49-F238E27FC236}">
                <a16:creationId xmlns:a16="http://schemas.microsoft.com/office/drawing/2014/main" id="{CC8B2035-056B-1778-1F25-02E1FAA72095}"/>
              </a:ext>
            </a:extLst>
          </p:cNvPr>
          <p:cNvSpPr txBox="1"/>
          <p:nvPr/>
        </p:nvSpPr>
        <p:spPr>
          <a:xfrm>
            <a:off x="6209456" y="277188"/>
            <a:ext cx="11543138" cy="10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281"/>
              </a:lnSpc>
              <a:spcBef>
                <a:spcPct val="0"/>
              </a:spcBef>
            </a:pPr>
            <a:r>
              <a:rPr lang="en-US" sz="6600" spc="-150" dirty="0">
                <a:solidFill>
                  <a:srgbClr val="C39ED0"/>
                </a:solidFill>
                <a:latin typeface="Raleway Bold"/>
              </a:rPr>
              <a:t>Example PGY2 programs</a:t>
            </a:r>
          </a:p>
        </p:txBody>
      </p:sp>
    </p:spTree>
    <p:extLst>
      <p:ext uri="{BB962C8B-B14F-4D97-AF65-F5344CB8AC3E}">
        <p14:creationId xmlns:p14="http://schemas.microsoft.com/office/powerpoint/2010/main" val="566839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8C57A40-5F54-307E-EFD9-A40F74D4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13219" y="793595"/>
            <a:ext cx="3945307" cy="5577163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828800" y="6370758"/>
            <a:ext cx="1533846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58" dirty="0">
                <a:solidFill>
                  <a:srgbClr val="5FC3ED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58" dirty="0">
                <a:solidFill>
                  <a:srgbClr val="5FC3ED"/>
                </a:solidFill>
                <a:latin typeface="Raleway" pitchFamily="2" charset="0"/>
              </a:rPr>
              <a:t>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4128377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22560" y="518620"/>
            <a:ext cx="13019540" cy="83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401"/>
              </a:lnSpc>
              <a:spcBef>
                <a:spcPct val="0"/>
              </a:spcBef>
            </a:pPr>
            <a:r>
              <a:rPr lang="en-US" sz="6600" u="none" spc="358" dirty="0">
                <a:solidFill>
                  <a:srgbClr val="5FC3ED"/>
                </a:solidFill>
                <a:latin typeface="Raleway Bold"/>
              </a:rPr>
              <a:t>Quality </a:t>
            </a:r>
            <a:r>
              <a:rPr lang="en-US" sz="6600" spc="358" dirty="0">
                <a:solidFill>
                  <a:srgbClr val="5FC3ED"/>
                </a:solidFill>
                <a:latin typeface="Raleway Bold"/>
              </a:rPr>
              <a:t>A</a:t>
            </a:r>
            <a:r>
              <a:rPr lang="en-US" sz="6600" u="none" spc="358" dirty="0">
                <a:solidFill>
                  <a:srgbClr val="5FC3ED"/>
                </a:solidFill>
                <a:latin typeface="Raleway Bold"/>
              </a:rPr>
              <a:t>ssurance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39D521-563C-A2C4-121C-D0B37B268124}"/>
              </a:ext>
            </a:extLst>
          </p:cNvPr>
          <p:cNvGrpSpPr/>
          <p:nvPr/>
        </p:nvGrpSpPr>
        <p:grpSpPr>
          <a:xfrm>
            <a:off x="3392808" y="1976360"/>
            <a:ext cx="11502385" cy="7739140"/>
            <a:chOff x="2514600" y="1976360"/>
            <a:chExt cx="11502385" cy="7739140"/>
          </a:xfrm>
        </p:grpSpPr>
        <p:grpSp>
          <p:nvGrpSpPr>
            <p:cNvPr id="3" name="Group 3"/>
            <p:cNvGrpSpPr/>
            <p:nvPr/>
          </p:nvGrpSpPr>
          <p:grpSpPr>
            <a:xfrm>
              <a:off x="2514600" y="1976360"/>
              <a:ext cx="11502385" cy="7739140"/>
              <a:chOff x="0" y="0"/>
              <a:chExt cx="2014327" cy="13091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14327" cy="1309188"/>
              </a:xfrm>
              <a:custGeom>
                <a:avLst/>
                <a:gdLst/>
                <a:ahLst/>
                <a:cxnLst/>
                <a:rect l="l" t="t" r="r" b="b"/>
                <a:pathLst>
                  <a:path w="2014327" h="1309188">
                    <a:moveTo>
                      <a:pt x="0" y="0"/>
                    </a:moveTo>
                    <a:lnTo>
                      <a:pt x="2014327" y="0"/>
                    </a:lnTo>
                    <a:lnTo>
                      <a:pt x="2014327" y="1309188"/>
                    </a:lnTo>
                    <a:lnTo>
                      <a:pt x="0" y="1309188"/>
                    </a:lnTo>
                    <a:close/>
                  </a:path>
                </a:pathLst>
              </a:custGeom>
              <a:solidFill>
                <a:srgbClr val="DAE4E7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000056" y="7485119"/>
              <a:ext cx="8287888" cy="1486530"/>
              <a:chOff x="0" y="0"/>
              <a:chExt cx="6720973" cy="11644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720973" cy="1164473"/>
              </a:xfrm>
              <a:custGeom>
                <a:avLst/>
                <a:gdLst/>
                <a:ahLst/>
                <a:cxnLst/>
                <a:rect l="l" t="t" r="r" b="b"/>
                <a:pathLst>
                  <a:path w="6720973" h="1164473">
                    <a:moveTo>
                      <a:pt x="6596513" y="1164473"/>
                    </a:moveTo>
                    <a:lnTo>
                      <a:pt x="124460" y="1164473"/>
                    </a:lnTo>
                    <a:cubicBezTo>
                      <a:pt x="55880" y="1164473"/>
                      <a:pt x="0" y="1108593"/>
                      <a:pt x="0" y="10400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596513" y="0"/>
                    </a:lnTo>
                    <a:cubicBezTo>
                      <a:pt x="6665092" y="0"/>
                      <a:pt x="6720973" y="55880"/>
                      <a:pt x="6720973" y="124460"/>
                    </a:cubicBezTo>
                    <a:lnTo>
                      <a:pt x="6720973" y="1040013"/>
                    </a:lnTo>
                    <a:cubicBezTo>
                      <a:pt x="6720973" y="1108593"/>
                      <a:pt x="6665092" y="1164473"/>
                      <a:pt x="6596513" y="11644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4572000" y="7350910"/>
              <a:ext cx="1752600" cy="175409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3C52"/>
              </a:solidFill>
              <a:ln>
                <a:noFill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8706" tIns="58706" rIns="58706" bIns="58706" rtlCol="0" anchor="ctr"/>
              <a:lstStyle/>
              <a:p>
                <a:pPr marL="0" lvl="0" indent="0" algn="ctr">
                  <a:lnSpc>
                    <a:spcPts val="270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2254854"/>
              <a:ext cx="11423650" cy="493585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791249" y="6783469"/>
              <a:ext cx="1278924" cy="26377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960988" y="7606832"/>
              <a:ext cx="993798" cy="1242248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6454087" y="7784918"/>
              <a:ext cx="6536296" cy="8860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568"/>
                </a:lnSpc>
                <a:spcBef>
                  <a:spcPct val="0"/>
                </a:spcBef>
              </a:pPr>
              <a:r>
                <a:rPr lang="en-US" sz="2548" u="none" dirty="0">
                  <a:solidFill>
                    <a:srgbClr val="000000"/>
                  </a:solidFill>
                  <a:latin typeface="Raleway"/>
                </a:rPr>
                <a:t>Used by AMC to accredit postgraduate medical councils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380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6"/>
          <p:cNvSpPr txBox="1"/>
          <p:nvPr/>
        </p:nvSpPr>
        <p:spPr>
          <a:xfrm>
            <a:off x="533400" y="1694876"/>
            <a:ext cx="1732208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401"/>
              </a:lnSpc>
              <a:spcBef>
                <a:spcPct val="0"/>
              </a:spcBef>
            </a:pPr>
            <a:r>
              <a:rPr lang="en-US" sz="4800" dirty="0">
                <a:solidFill>
                  <a:srgbClr val="5FC3ED"/>
                </a:solidFill>
                <a:latin typeface="Raleway Bold"/>
              </a:rPr>
              <a:t>Domains and procedures for assessing and accrediting prevocational training accreditation authorities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02218" y="7759515"/>
            <a:ext cx="3566391" cy="37335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36"/>
              </a:lnSpc>
            </a:pPr>
            <a:endParaRPr/>
          </a:p>
        </p:txBody>
      </p:sp>
      <p:sp>
        <p:nvSpPr>
          <p:cNvPr id="71" name="TextBox 71"/>
          <p:cNvSpPr txBox="1"/>
          <p:nvPr/>
        </p:nvSpPr>
        <p:spPr>
          <a:xfrm>
            <a:off x="8966768" y="5024145"/>
            <a:ext cx="9079912" cy="18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3"/>
              </a:lnSpc>
            </a:pPr>
            <a:r>
              <a:rPr lang="en-US" sz="2838" dirty="0">
                <a:solidFill>
                  <a:srgbClr val="033B4F"/>
                </a:solidFill>
                <a:latin typeface="Raleway Bold"/>
              </a:rPr>
              <a:t>Changes</a:t>
            </a:r>
          </a:p>
          <a:p>
            <a:pPr marL="561527" lvl="1" indent="-280763">
              <a:lnSpc>
                <a:spcPts val="3641"/>
              </a:lnSpc>
              <a:buFont typeface="Arial"/>
              <a:buChar char="•"/>
            </a:pPr>
            <a:r>
              <a:rPr lang="en-US" sz="2600" dirty="0">
                <a:solidFill>
                  <a:srgbClr val="033B4F"/>
                </a:solidFill>
                <a:latin typeface="Raleway"/>
              </a:rPr>
              <a:t>No major changes</a:t>
            </a:r>
          </a:p>
          <a:p>
            <a:pPr marL="561527" lvl="1" indent="-280763" algn="l">
              <a:lnSpc>
                <a:spcPts val="3641"/>
              </a:lnSpc>
              <a:buFont typeface="Arial"/>
              <a:buChar char="•"/>
            </a:pPr>
            <a:r>
              <a:rPr lang="en-US" sz="2600" dirty="0">
                <a:solidFill>
                  <a:srgbClr val="033B4F"/>
                </a:solidFill>
                <a:latin typeface="Raleway"/>
              </a:rPr>
              <a:t>Included requirement to use and respond to external sources of data (e.g. the Medical Training Survey)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DCC09D8-BE2C-B752-DCAD-F4510B2D9E11}"/>
              </a:ext>
            </a:extLst>
          </p:cNvPr>
          <p:cNvGrpSpPr/>
          <p:nvPr/>
        </p:nvGrpSpPr>
        <p:grpSpPr>
          <a:xfrm>
            <a:off x="770245" y="3017274"/>
            <a:ext cx="8005324" cy="7046945"/>
            <a:chOff x="402218" y="2211355"/>
            <a:chExt cx="8005324" cy="7046945"/>
          </a:xfrm>
        </p:grpSpPr>
        <p:sp>
          <p:nvSpPr>
            <p:cNvPr id="4" name="Freeform 4"/>
            <p:cNvSpPr/>
            <p:nvPr/>
          </p:nvSpPr>
          <p:spPr>
            <a:xfrm>
              <a:off x="402218" y="2378530"/>
              <a:ext cx="8005324" cy="5425835"/>
            </a:xfrm>
            <a:custGeom>
              <a:avLst/>
              <a:gdLst/>
              <a:ahLst/>
              <a:cxnLst/>
              <a:rect l="l" t="t" r="r" b="b"/>
              <a:pathLst>
                <a:path w="1824457" h="1236578">
                  <a:moveTo>
                    <a:pt x="0" y="0"/>
                  </a:moveTo>
                  <a:lnTo>
                    <a:pt x="1824457" y="0"/>
                  </a:lnTo>
                  <a:lnTo>
                    <a:pt x="1824457" y="1236578"/>
                  </a:lnTo>
                  <a:lnTo>
                    <a:pt x="0" y="1236578"/>
                  </a:lnTo>
                  <a:close/>
                </a:path>
              </a:pathLst>
            </a:custGeom>
            <a:solidFill>
              <a:srgbClr val="DAE4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02218" y="2211355"/>
              <a:ext cx="3566391" cy="3733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6"/>
                </a:lnSpc>
              </a:pPr>
              <a:endParaRPr/>
            </a:p>
          </p:txBody>
        </p:sp>
        <p:sp>
          <p:nvSpPr>
            <p:cNvPr id="7" name="Freeform 7"/>
            <p:cNvSpPr/>
            <p:nvPr/>
          </p:nvSpPr>
          <p:spPr>
            <a:xfrm>
              <a:off x="676280" y="3788729"/>
              <a:ext cx="7463220" cy="3846166"/>
            </a:xfrm>
            <a:custGeom>
              <a:avLst/>
              <a:gdLst/>
              <a:ahLst/>
              <a:cxnLst/>
              <a:rect l="l" t="t" r="r" b="b"/>
              <a:pathLst>
                <a:path w="1965622" h="1012982">
                  <a:moveTo>
                    <a:pt x="34232" y="0"/>
                  </a:moveTo>
                  <a:lnTo>
                    <a:pt x="1931389" y="0"/>
                  </a:lnTo>
                  <a:cubicBezTo>
                    <a:pt x="1950295" y="0"/>
                    <a:pt x="1965622" y="15326"/>
                    <a:pt x="1965622" y="34232"/>
                  </a:cubicBezTo>
                  <a:lnTo>
                    <a:pt x="1965622" y="978750"/>
                  </a:lnTo>
                  <a:cubicBezTo>
                    <a:pt x="1965622" y="987829"/>
                    <a:pt x="1962015" y="996536"/>
                    <a:pt x="1955596" y="1002956"/>
                  </a:cubicBezTo>
                  <a:cubicBezTo>
                    <a:pt x="1949176" y="1009376"/>
                    <a:pt x="1940469" y="1012982"/>
                    <a:pt x="1931389" y="1012982"/>
                  </a:cubicBezTo>
                  <a:lnTo>
                    <a:pt x="34232" y="1012982"/>
                  </a:lnTo>
                  <a:cubicBezTo>
                    <a:pt x="25153" y="1012982"/>
                    <a:pt x="16446" y="1009376"/>
                    <a:pt x="10026" y="1002956"/>
                  </a:cubicBezTo>
                  <a:cubicBezTo>
                    <a:pt x="3607" y="996536"/>
                    <a:pt x="0" y="987829"/>
                    <a:pt x="0" y="978750"/>
                  </a:cubicBezTo>
                  <a:lnTo>
                    <a:pt x="0" y="34232"/>
                  </a:lnTo>
                  <a:cubicBezTo>
                    <a:pt x="0" y="25153"/>
                    <a:pt x="3607" y="16446"/>
                    <a:pt x="10026" y="10026"/>
                  </a:cubicBezTo>
                  <a:cubicBezTo>
                    <a:pt x="16446" y="3607"/>
                    <a:pt x="25153" y="0"/>
                    <a:pt x="342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76280" y="3644068"/>
              <a:ext cx="3086100" cy="323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6"/>
                </a:lnSpc>
              </a:pPr>
              <a:endParaRPr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4753841" y="3468307"/>
              <a:ext cx="674931" cy="5925927"/>
            </a:xfrm>
            <a:custGeom>
              <a:avLst/>
              <a:gdLst/>
              <a:ahLst/>
              <a:cxnLst/>
              <a:rect l="l" t="t" r="r" b="b"/>
              <a:pathLst>
                <a:path w="660400" h="579834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39245"/>
                  </a:cubicBezTo>
                  <a:lnTo>
                    <a:pt x="660400" y="5798342"/>
                  </a:lnTo>
                  <a:lnTo>
                    <a:pt x="0" y="5798342"/>
                  </a:lnTo>
                  <a:lnTo>
                    <a:pt x="0" y="4432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CF2F9"/>
            </a:solidFill>
          </p:spPr>
        </p:sp>
        <p:sp>
          <p:nvSpPr>
            <p:cNvPr id="11" name="TextBox 11"/>
            <p:cNvSpPr txBox="1"/>
            <p:nvPr/>
          </p:nvSpPr>
          <p:spPr>
            <a:xfrm rot="5400000">
              <a:off x="7256034" y="6061356"/>
              <a:ext cx="674931" cy="739828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4753841" y="4229889"/>
              <a:ext cx="674931" cy="5925927"/>
            </a:xfrm>
            <a:custGeom>
              <a:avLst/>
              <a:gdLst/>
              <a:ahLst/>
              <a:cxnLst/>
              <a:rect l="l" t="t" r="r" b="b"/>
              <a:pathLst>
                <a:path w="660400" h="579834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39245"/>
                  </a:cubicBezTo>
                  <a:lnTo>
                    <a:pt x="660400" y="5798342"/>
                  </a:lnTo>
                  <a:lnTo>
                    <a:pt x="0" y="5798342"/>
                  </a:lnTo>
                  <a:lnTo>
                    <a:pt x="0" y="4432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EEEFC"/>
            </a:solidFill>
          </p:spPr>
        </p:sp>
        <p:sp>
          <p:nvSpPr>
            <p:cNvPr id="14" name="TextBox 14"/>
            <p:cNvSpPr txBox="1"/>
            <p:nvPr/>
          </p:nvSpPr>
          <p:spPr>
            <a:xfrm rot="5400000">
              <a:off x="7256034" y="6822938"/>
              <a:ext cx="674931" cy="739828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598" r="81058" b="69790"/>
            <a:stretch>
              <a:fillRect/>
            </a:stretch>
          </p:blipFill>
          <p:spPr>
            <a:xfrm>
              <a:off x="676280" y="2499224"/>
              <a:ext cx="1050322" cy="1083864"/>
            </a:xfrm>
            <a:prstGeom prst="rect">
              <a:avLst/>
            </a:prstGeom>
          </p:spPr>
        </p:pic>
        <p:sp>
          <p:nvSpPr>
            <p:cNvPr id="17" name="Freeform 17"/>
            <p:cNvSpPr/>
            <p:nvPr/>
          </p:nvSpPr>
          <p:spPr>
            <a:xfrm rot="5400000">
              <a:off x="4753841" y="1255264"/>
              <a:ext cx="674931" cy="5925927"/>
            </a:xfrm>
            <a:custGeom>
              <a:avLst/>
              <a:gdLst/>
              <a:ahLst/>
              <a:cxnLst/>
              <a:rect l="l" t="t" r="r" b="b"/>
              <a:pathLst>
                <a:path w="660400" h="579834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39245"/>
                  </a:cubicBezTo>
                  <a:lnTo>
                    <a:pt x="660400" y="5798342"/>
                  </a:lnTo>
                  <a:lnTo>
                    <a:pt x="0" y="5798342"/>
                  </a:lnTo>
                  <a:lnTo>
                    <a:pt x="0" y="4432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AFCEF"/>
            </a:solidFill>
          </p:spPr>
        </p:sp>
        <p:sp>
          <p:nvSpPr>
            <p:cNvPr id="18" name="TextBox 18"/>
            <p:cNvSpPr txBox="1"/>
            <p:nvPr/>
          </p:nvSpPr>
          <p:spPr>
            <a:xfrm rot="5400000">
              <a:off x="7256034" y="3848313"/>
              <a:ext cx="674931" cy="739828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82686" y="3880761"/>
              <a:ext cx="1349862" cy="674931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EAA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582686" y="3817486"/>
              <a:ext cx="1160038" cy="738206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23" name="Freeform 23"/>
            <p:cNvSpPr/>
            <p:nvPr/>
          </p:nvSpPr>
          <p:spPr>
            <a:xfrm rot="16200000">
              <a:off x="982319" y="3650444"/>
              <a:ext cx="674931" cy="1135566"/>
            </a:xfrm>
            <a:custGeom>
              <a:avLst/>
              <a:gdLst/>
              <a:ahLst/>
              <a:cxnLst/>
              <a:rect l="l" t="t" r="r" b="b"/>
              <a:pathLst>
                <a:path w="660400" h="111111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129"/>
                  </a:cubicBezTo>
                  <a:lnTo>
                    <a:pt x="660400" y="1111117"/>
                  </a:lnTo>
                  <a:lnTo>
                    <a:pt x="0" y="1111117"/>
                  </a:lnTo>
                  <a:lnTo>
                    <a:pt x="0" y="3357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EAA8"/>
            </a:solidFill>
          </p:spPr>
        </p:sp>
        <p:sp>
          <p:nvSpPr>
            <p:cNvPr id="24" name="TextBox 24"/>
            <p:cNvSpPr txBox="1"/>
            <p:nvPr/>
          </p:nvSpPr>
          <p:spPr>
            <a:xfrm rot="16200000">
              <a:off x="875306" y="3848313"/>
              <a:ext cx="674931" cy="739829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26" name="Freeform 26"/>
            <p:cNvSpPr/>
            <p:nvPr/>
          </p:nvSpPr>
          <p:spPr>
            <a:xfrm rot="5400000">
              <a:off x="4753841" y="1990982"/>
              <a:ext cx="674931" cy="5925927"/>
            </a:xfrm>
            <a:custGeom>
              <a:avLst/>
              <a:gdLst/>
              <a:ahLst/>
              <a:cxnLst/>
              <a:rect l="l" t="t" r="r" b="b"/>
              <a:pathLst>
                <a:path w="660400" h="579834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39245"/>
                  </a:cubicBezTo>
                  <a:lnTo>
                    <a:pt x="660400" y="5798342"/>
                  </a:lnTo>
                  <a:lnTo>
                    <a:pt x="0" y="5798342"/>
                  </a:lnTo>
                  <a:lnTo>
                    <a:pt x="0" y="4432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8F8F2"/>
            </a:solidFill>
          </p:spPr>
        </p:sp>
        <p:sp>
          <p:nvSpPr>
            <p:cNvPr id="27" name="TextBox 27"/>
            <p:cNvSpPr txBox="1"/>
            <p:nvPr/>
          </p:nvSpPr>
          <p:spPr>
            <a:xfrm rot="5400000">
              <a:off x="7256034" y="4584031"/>
              <a:ext cx="674931" cy="739828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82686" y="4612906"/>
              <a:ext cx="1349862" cy="674931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D7B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582686" y="4549631"/>
              <a:ext cx="1160038" cy="738206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32" name="Freeform 32"/>
            <p:cNvSpPr/>
            <p:nvPr/>
          </p:nvSpPr>
          <p:spPr>
            <a:xfrm rot="16200000">
              <a:off x="982319" y="4382589"/>
              <a:ext cx="674931" cy="1135566"/>
            </a:xfrm>
            <a:custGeom>
              <a:avLst/>
              <a:gdLst/>
              <a:ahLst/>
              <a:cxnLst/>
              <a:rect l="l" t="t" r="r" b="b"/>
              <a:pathLst>
                <a:path w="660400" h="111111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129"/>
                  </a:cubicBezTo>
                  <a:lnTo>
                    <a:pt x="660400" y="1111117"/>
                  </a:lnTo>
                  <a:lnTo>
                    <a:pt x="0" y="1111117"/>
                  </a:lnTo>
                  <a:lnTo>
                    <a:pt x="0" y="3357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D7BA"/>
            </a:solidFill>
          </p:spPr>
        </p:sp>
        <p:sp>
          <p:nvSpPr>
            <p:cNvPr id="33" name="TextBox 33"/>
            <p:cNvSpPr txBox="1"/>
            <p:nvPr/>
          </p:nvSpPr>
          <p:spPr>
            <a:xfrm rot="16200000">
              <a:off x="875306" y="4580458"/>
              <a:ext cx="674931" cy="739829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35" name="Freeform 35"/>
            <p:cNvSpPr/>
            <p:nvPr/>
          </p:nvSpPr>
          <p:spPr>
            <a:xfrm rot="5400000">
              <a:off x="4753841" y="2723063"/>
              <a:ext cx="674931" cy="5925927"/>
            </a:xfrm>
            <a:custGeom>
              <a:avLst/>
              <a:gdLst/>
              <a:ahLst/>
              <a:cxnLst/>
              <a:rect l="l" t="t" r="r" b="b"/>
              <a:pathLst>
                <a:path w="660400" h="579834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39245"/>
                  </a:cubicBezTo>
                  <a:lnTo>
                    <a:pt x="660400" y="5798342"/>
                  </a:lnTo>
                  <a:lnTo>
                    <a:pt x="0" y="5798342"/>
                  </a:lnTo>
                  <a:lnTo>
                    <a:pt x="0" y="4432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C6F4F5"/>
            </a:solidFill>
          </p:spPr>
        </p:sp>
        <p:sp>
          <p:nvSpPr>
            <p:cNvPr id="36" name="TextBox 36"/>
            <p:cNvSpPr txBox="1"/>
            <p:nvPr/>
          </p:nvSpPr>
          <p:spPr>
            <a:xfrm rot="5400000">
              <a:off x="7256034" y="5316112"/>
              <a:ext cx="674931" cy="739828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82686" y="5352198"/>
              <a:ext cx="1349862" cy="674931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C3CA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582686" y="5288923"/>
              <a:ext cx="1160038" cy="738206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41" name="Freeform 41"/>
            <p:cNvSpPr/>
            <p:nvPr/>
          </p:nvSpPr>
          <p:spPr>
            <a:xfrm rot="16200000">
              <a:off x="982319" y="5121881"/>
              <a:ext cx="674931" cy="1135566"/>
            </a:xfrm>
            <a:custGeom>
              <a:avLst/>
              <a:gdLst/>
              <a:ahLst/>
              <a:cxnLst/>
              <a:rect l="l" t="t" r="r" b="b"/>
              <a:pathLst>
                <a:path w="660400" h="111111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129"/>
                  </a:cubicBezTo>
                  <a:lnTo>
                    <a:pt x="660400" y="1111117"/>
                  </a:lnTo>
                  <a:lnTo>
                    <a:pt x="0" y="1111117"/>
                  </a:lnTo>
                  <a:lnTo>
                    <a:pt x="0" y="3357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C3CA"/>
            </a:solidFill>
          </p:spPr>
        </p:sp>
        <p:sp>
          <p:nvSpPr>
            <p:cNvPr id="42" name="TextBox 42"/>
            <p:cNvSpPr txBox="1"/>
            <p:nvPr/>
          </p:nvSpPr>
          <p:spPr>
            <a:xfrm rot="16200000">
              <a:off x="875306" y="5319750"/>
              <a:ext cx="674931" cy="739829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582686" y="6093804"/>
              <a:ext cx="1349862" cy="674931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AEDA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1582686" y="6030529"/>
              <a:ext cx="1160038" cy="738206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47" name="Freeform 47"/>
            <p:cNvSpPr/>
            <p:nvPr/>
          </p:nvSpPr>
          <p:spPr>
            <a:xfrm rot="16200000">
              <a:off x="982319" y="5863487"/>
              <a:ext cx="674931" cy="1135566"/>
            </a:xfrm>
            <a:custGeom>
              <a:avLst/>
              <a:gdLst/>
              <a:ahLst/>
              <a:cxnLst/>
              <a:rect l="l" t="t" r="r" b="b"/>
              <a:pathLst>
                <a:path w="660400" h="111111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129"/>
                  </a:cubicBezTo>
                  <a:lnTo>
                    <a:pt x="660400" y="1111117"/>
                  </a:lnTo>
                  <a:lnTo>
                    <a:pt x="0" y="1111117"/>
                  </a:lnTo>
                  <a:lnTo>
                    <a:pt x="0" y="3357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AEDA"/>
            </a:solidFill>
          </p:spPr>
        </p:sp>
        <p:sp>
          <p:nvSpPr>
            <p:cNvPr id="48" name="TextBox 48"/>
            <p:cNvSpPr txBox="1"/>
            <p:nvPr/>
          </p:nvSpPr>
          <p:spPr>
            <a:xfrm rot="16200000">
              <a:off x="875306" y="6061356"/>
              <a:ext cx="674931" cy="739829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582686" y="6855386"/>
              <a:ext cx="1349862" cy="674931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9AE8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1582686" y="6792111"/>
              <a:ext cx="1160038" cy="738206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53" name="Freeform 53"/>
            <p:cNvSpPr/>
            <p:nvPr/>
          </p:nvSpPr>
          <p:spPr>
            <a:xfrm rot="16200000">
              <a:off x="982319" y="6625069"/>
              <a:ext cx="674931" cy="1135566"/>
            </a:xfrm>
            <a:custGeom>
              <a:avLst/>
              <a:gdLst/>
              <a:ahLst/>
              <a:cxnLst/>
              <a:rect l="l" t="t" r="r" b="b"/>
              <a:pathLst>
                <a:path w="660400" h="111111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129"/>
                  </a:cubicBezTo>
                  <a:lnTo>
                    <a:pt x="660400" y="1111117"/>
                  </a:lnTo>
                  <a:lnTo>
                    <a:pt x="0" y="1111117"/>
                  </a:lnTo>
                  <a:lnTo>
                    <a:pt x="0" y="3357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9AE8"/>
            </a:solidFill>
          </p:spPr>
        </p:sp>
        <p:sp>
          <p:nvSpPr>
            <p:cNvPr id="54" name="TextBox 54"/>
            <p:cNvSpPr txBox="1"/>
            <p:nvPr/>
          </p:nvSpPr>
          <p:spPr>
            <a:xfrm rot="16200000">
              <a:off x="875306" y="6822938"/>
              <a:ext cx="674931" cy="739829"/>
            </a:xfrm>
            <a:prstGeom prst="rect">
              <a:avLst/>
            </a:prstGeom>
          </p:spPr>
          <p:txBody>
            <a:bodyPr lIns="63734" tIns="63734" rIns="63734" bIns="63734" rtlCol="0" anchor="ctr"/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3094474" y="6074121"/>
              <a:ext cx="4819162" cy="66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000000"/>
                  </a:solidFill>
                  <a:latin typeface="Raleway Bold"/>
                </a:rPr>
                <a:t>Processes for accreditation of prevocational training programs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094474" y="7002390"/>
              <a:ext cx="3764655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000000"/>
                  </a:solidFill>
                  <a:latin typeface="Raleway Bold"/>
                </a:rPr>
                <a:t>Stakeholder collaboration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094474" y="4759910"/>
              <a:ext cx="3669870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000000"/>
                  </a:solidFill>
                  <a:latin typeface="Raleway Bold"/>
                </a:rPr>
                <a:t>Independence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3094474" y="5491436"/>
              <a:ext cx="3764655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000000"/>
                  </a:solidFill>
                  <a:latin typeface="Raleway Bold"/>
                </a:rPr>
                <a:t>Operational management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3094474" y="4027765"/>
              <a:ext cx="4648793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000000"/>
                  </a:solidFill>
                  <a:latin typeface="Raleway Bold"/>
                </a:rPr>
                <a:t>Purpose and Governance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169267" y="4027765"/>
              <a:ext cx="1316368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FFFFFF"/>
                  </a:solidFill>
                  <a:latin typeface="Raleway Bold"/>
                </a:rPr>
                <a:t>Domain 1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169267" y="5500961"/>
              <a:ext cx="1316368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FFFFFF"/>
                  </a:solidFill>
                  <a:latin typeface="Raleway Bold"/>
                </a:rPr>
                <a:t>Domain 3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169267" y="4759910"/>
              <a:ext cx="1316368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FFFFFF"/>
                  </a:solidFill>
                  <a:latin typeface="Raleway Bold"/>
                </a:rPr>
                <a:t>Domain 2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169267" y="7006861"/>
              <a:ext cx="1316368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FFFFFF"/>
                  </a:solidFill>
                  <a:latin typeface="Raleway Bold"/>
                </a:rPr>
                <a:t>Domain 5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1169267" y="6255729"/>
              <a:ext cx="1316368" cy="3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29"/>
                </a:lnSpc>
              </a:pPr>
              <a:r>
                <a:rPr lang="en-US" sz="1877">
                  <a:solidFill>
                    <a:srgbClr val="FFFFFF"/>
                  </a:solidFill>
                  <a:latin typeface="Raleway Bold"/>
                </a:rPr>
                <a:t>Domain 4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887568" y="2620808"/>
              <a:ext cx="5855699" cy="821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8"/>
                </a:lnSpc>
              </a:pPr>
              <a:r>
                <a:rPr lang="en-US" sz="2607" spc="182">
                  <a:solidFill>
                    <a:srgbClr val="244357"/>
                  </a:solidFill>
                  <a:latin typeface="Raleway"/>
                </a:rPr>
                <a:t>Overview of domains for assessing PMCs </a:t>
              </a:r>
            </a:p>
          </p:txBody>
        </p:sp>
        <p:sp>
          <p:nvSpPr>
            <p:cNvPr id="68" name="Freeform 68"/>
            <p:cNvSpPr/>
            <p:nvPr/>
          </p:nvSpPr>
          <p:spPr>
            <a:xfrm>
              <a:off x="402218" y="7926690"/>
              <a:ext cx="8005324" cy="1331610"/>
            </a:xfrm>
            <a:custGeom>
              <a:avLst/>
              <a:gdLst/>
              <a:ahLst/>
              <a:cxnLst/>
              <a:rect l="l" t="t" r="r" b="b"/>
              <a:pathLst>
                <a:path w="1824457" h="303481">
                  <a:moveTo>
                    <a:pt x="0" y="0"/>
                  </a:moveTo>
                  <a:lnTo>
                    <a:pt x="1824457" y="0"/>
                  </a:lnTo>
                  <a:lnTo>
                    <a:pt x="1824457" y="303481"/>
                  </a:lnTo>
                  <a:lnTo>
                    <a:pt x="0" y="303481"/>
                  </a:lnTo>
                  <a:close/>
                </a:path>
              </a:pathLst>
            </a:custGeom>
            <a:solidFill>
              <a:srgbClr val="DAE4E7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1887568" y="8200557"/>
              <a:ext cx="4886790" cy="824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58"/>
                </a:lnSpc>
                <a:spcBef>
                  <a:spcPct val="0"/>
                </a:spcBef>
              </a:pPr>
              <a:r>
                <a:rPr lang="en-US" sz="2607" u="none" spc="182" dirty="0">
                  <a:solidFill>
                    <a:srgbClr val="244357"/>
                  </a:solidFill>
                  <a:latin typeface="Raleway"/>
                </a:rPr>
                <a:t>Procedures for accrediting PMCs</a:t>
              </a:r>
            </a:p>
          </p:txBody>
        </p:sp>
        <p:pic>
          <p:nvPicPr>
            <p:cNvPr id="72" name="Picture 72"/>
            <p:cNvPicPr>
              <a:picLocks noChangeAspect="1"/>
            </p:cNvPicPr>
            <p:nvPr/>
          </p:nvPicPr>
          <p:blipFill>
            <a:blip r:embed="rId2"/>
            <a:srcRect l="598" r="81058" b="69790"/>
            <a:stretch>
              <a:fillRect/>
            </a:stretch>
          </p:blipFill>
          <p:spPr>
            <a:xfrm>
              <a:off x="676280" y="8061541"/>
              <a:ext cx="1050322" cy="1083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828800" y="6370758"/>
            <a:ext cx="1533846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58" dirty="0">
                <a:solidFill>
                  <a:schemeClr val="bg1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58" dirty="0">
                <a:solidFill>
                  <a:schemeClr val="bg1"/>
                </a:solidFill>
                <a:latin typeface="Raleway" pitchFamily="2" charset="0"/>
              </a:rPr>
              <a:t>National e-portfolio</a:t>
            </a:r>
          </a:p>
        </p:txBody>
      </p:sp>
    </p:spTree>
    <p:extLst>
      <p:ext uri="{BB962C8B-B14F-4D97-AF65-F5344CB8AC3E}">
        <p14:creationId xmlns:p14="http://schemas.microsoft.com/office/powerpoint/2010/main" val="877015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38200" y="2181738"/>
            <a:ext cx="15907736" cy="2396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8625" indent="-428625" defTabSz="1371600">
              <a:lnSpc>
                <a:spcPts val="375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84" dirty="0">
                <a:solidFill>
                  <a:srgbClr val="003C52"/>
                </a:solidFill>
                <a:latin typeface="Raleway"/>
              </a:rPr>
              <a:t>In 2023 the AMC was advised that all jurisdictions had agreed to a national approach and to commence work on the procurement and development of a national e-portfolio.</a:t>
            </a:r>
          </a:p>
          <a:p>
            <a:pPr marL="428625" indent="-428625" defTabSz="1371600">
              <a:lnSpc>
                <a:spcPts val="375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79" dirty="0">
                <a:solidFill>
                  <a:srgbClr val="033B4F"/>
                </a:solidFill>
                <a:latin typeface="Raleway"/>
              </a:rPr>
              <a:t>HECF have established National e-Portfolio Project Board (NEPB) with PMCs and Health Departments represented</a:t>
            </a:r>
          </a:p>
          <a:p>
            <a:pPr marL="428625" indent="-428625" defTabSz="1371600">
              <a:lnSpc>
                <a:spcPts val="375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79" dirty="0">
                <a:solidFill>
                  <a:srgbClr val="033B4F"/>
                </a:solidFill>
                <a:latin typeface="Raleway"/>
              </a:rPr>
              <a:t>Procurement process </a:t>
            </a:r>
            <a:r>
              <a:rPr lang="en-US" sz="2679" dirty="0" err="1">
                <a:solidFill>
                  <a:srgbClr val="033B4F"/>
                </a:solidFill>
                <a:latin typeface="Raleway"/>
              </a:rPr>
              <a:t>occuring</a:t>
            </a:r>
            <a:r>
              <a:rPr lang="en-US" sz="2679" dirty="0">
                <a:solidFill>
                  <a:srgbClr val="033B4F"/>
                </a:solidFill>
                <a:latin typeface="Raleway"/>
              </a:rPr>
              <a:t> mid- to late-2023.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5285" y="333433"/>
            <a:ext cx="6779039" cy="100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8282"/>
              </a:lnSpc>
              <a:spcBef>
                <a:spcPct val="0"/>
              </a:spcBef>
            </a:pPr>
            <a:r>
              <a:rPr lang="en-US" sz="6624" b="1" spc="464" dirty="0">
                <a:solidFill>
                  <a:prstClr val="white"/>
                </a:solidFill>
                <a:latin typeface="Raleway Bold"/>
              </a:rPr>
              <a:t>e-portfolio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30D020-4A17-AFFC-518F-4B1DCDC4F93F}"/>
              </a:ext>
            </a:extLst>
          </p:cNvPr>
          <p:cNvGrpSpPr/>
          <p:nvPr/>
        </p:nvGrpSpPr>
        <p:grpSpPr>
          <a:xfrm>
            <a:off x="0" y="5143500"/>
            <a:ext cx="15370350" cy="3791165"/>
            <a:chOff x="0" y="2314216"/>
            <a:chExt cx="10246900" cy="25274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A7BF75-1C95-40DA-7BE4-08782F50DD90}"/>
                </a:ext>
              </a:extLst>
            </p:cNvPr>
            <p:cNvSpPr/>
            <p:nvPr/>
          </p:nvSpPr>
          <p:spPr>
            <a:xfrm>
              <a:off x="0" y="2314216"/>
              <a:ext cx="10246900" cy="2527443"/>
            </a:xfrm>
            <a:prstGeom prst="rect">
              <a:avLst/>
            </a:prstGeom>
            <a:gradFill flip="none" rotWithShape="1">
              <a:gsLst>
                <a:gs pos="0">
                  <a:srgbClr val="003C52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AU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38C0CB-DB57-4B19-8E13-6427B550F97C}"/>
                </a:ext>
              </a:extLst>
            </p:cNvPr>
            <p:cNvGrpSpPr/>
            <p:nvPr/>
          </p:nvGrpSpPr>
          <p:grpSpPr>
            <a:xfrm>
              <a:off x="1310007" y="2819400"/>
              <a:ext cx="8443593" cy="1571697"/>
              <a:chOff x="0" y="7489869"/>
              <a:chExt cx="5810683" cy="1243712"/>
            </a:xfrm>
            <a:solidFill>
              <a:srgbClr val="003C52"/>
            </a:solidFill>
          </p:grpSpPr>
          <p:sp>
            <p:nvSpPr>
              <p:cNvPr id="22" name="Flowchart: Delay 21">
                <a:extLst>
                  <a:ext uri="{FF2B5EF4-FFF2-40B4-BE49-F238E27FC236}">
                    <a16:creationId xmlns:a16="http://schemas.microsoft.com/office/drawing/2014/main" id="{CCBF1215-1422-40EC-B8F9-7E4D6C128FF1}"/>
                  </a:ext>
                </a:extLst>
              </p:cNvPr>
              <p:cNvSpPr/>
              <p:nvPr/>
            </p:nvSpPr>
            <p:spPr>
              <a:xfrm>
                <a:off x="4969683" y="7489871"/>
                <a:ext cx="841000" cy="1243710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F9EDA7-E535-46D1-B80E-46DE67A148FB}"/>
                  </a:ext>
                </a:extLst>
              </p:cNvPr>
              <p:cNvSpPr/>
              <p:nvPr/>
            </p:nvSpPr>
            <p:spPr>
              <a:xfrm>
                <a:off x="0" y="7489869"/>
                <a:ext cx="4969683" cy="124371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A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34904" y="2794924"/>
              <a:ext cx="1648993" cy="1648993"/>
              <a:chOff x="0" y="0"/>
              <a:chExt cx="3297986" cy="3297986"/>
            </a:xfrm>
          </p:grpSpPr>
          <p:grpSp>
            <p:nvGrpSpPr>
              <p:cNvPr id="10" name="Group 10"/>
              <p:cNvGrpSpPr/>
              <p:nvPr/>
            </p:nvGrpSpPr>
            <p:grpSpPr>
              <a:xfrm>
                <a:off x="0" y="0"/>
                <a:ext cx="3297986" cy="3297986"/>
                <a:chOff x="0" y="0"/>
                <a:chExt cx="812800" cy="812800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0535" tIns="40535" rIns="40535" bIns="40535" rtlCol="0" anchor="ctr"/>
                <a:lstStyle/>
                <a:p>
                  <a:pPr algn="ctr" defTabSz="1371600">
                    <a:lnSpc>
                      <a:spcPts val="2672"/>
                    </a:lnSpc>
                  </a:pPr>
                  <a:endParaRPr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90272" y="729897"/>
                <a:ext cx="1117442" cy="919096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54597" y="1224219"/>
                <a:ext cx="266609" cy="341807"/>
              </a:xfrm>
              <a:prstGeom prst="rect">
                <a:avLst/>
              </a:prstGeom>
            </p:spPr>
          </p:pic>
          <p:sp>
            <p:nvSpPr>
              <p:cNvPr id="15" name="TextBox 15"/>
              <p:cNvSpPr txBox="1"/>
              <p:nvPr/>
            </p:nvSpPr>
            <p:spPr>
              <a:xfrm>
                <a:off x="626404" y="1825512"/>
                <a:ext cx="2045182" cy="48791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1371600">
                  <a:lnSpc>
                    <a:spcPts val="3095"/>
                  </a:lnSpc>
                </a:pPr>
                <a:r>
                  <a:rPr lang="en-US" sz="2210">
                    <a:solidFill>
                      <a:srgbClr val="244357"/>
                    </a:solidFill>
                    <a:latin typeface="Raleway Bold"/>
                  </a:rPr>
                  <a:t>e-portfolio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83897" y="2886828"/>
              <a:ext cx="3404749" cy="1304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1371600">
                <a:lnSpc>
                  <a:spcPts val="3149"/>
                </a:lnSpc>
              </a:pPr>
              <a:r>
                <a:rPr lang="en-US" sz="2249" dirty="0">
                  <a:solidFill>
                    <a:srgbClr val="FFFFFF"/>
                  </a:solidFill>
                  <a:latin typeface="Raleway"/>
                </a:rPr>
                <a:t>Including:</a:t>
              </a:r>
            </a:p>
            <a:p>
              <a:pPr marL="485694" lvl="1" indent="-242847" defTabSz="1371600">
                <a:lnSpc>
                  <a:spcPts val="3149"/>
                </a:lnSpc>
                <a:buFont typeface="Arial"/>
                <a:buChar char="•"/>
              </a:pPr>
              <a:r>
                <a:rPr lang="en-US" sz="2249" dirty="0">
                  <a:solidFill>
                    <a:srgbClr val="FFFFFF"/>
                  </a:solidFill>
                  <a:latin typeface="Raleway"/>
                </a:rPr>
                <a:t>record of learning</a:t>
              </a:r>
            </a:p>
            <a:p>
              <a:pPr marL="485694" lvl="1" indent="-242847" defTabSz="1371600">
                <a:lnSpc>
                  <a:spcPts val="3149"/>
                </a:lnSpc>
                <a:buFont typeface="Arial"/>
                <a:buChar char="•"/>
              </a:pPr>
              <a:r>
                <a:rPr lang="en-US" sz="2249" dirty="0">
                  <a:solidFill>
                    <a:srgbClr val="FFFFFF"/>
                  </a:solidFill>
                  <a:latin typeface="Raleway"/>
                </a:rPr>
                <a:t>tracking against outcomes</a:t>
              </a:r>
            </a:p>
            <a:p>
              <a:pPr marL="485694" lvl="1" indent="-242847" defTabSz="1371600">
                <a:lnSpc>
                  <a:spcPts val="3149"/>
                </a:lnSpc>
                <a:buFont typeface="Arial"/>
                <a:buChar char="•"/>
              </a:pPr>
              <a:r>
                <a:rPr lang="en-US" sz="2249" dirty="0">
                  <a:solidFill>
                    <a:srgbClr val="FFFFFF"/>
                  </a:solidFill>
                  <a:latin typeface="Raleway"/>
                </a:rPr>
                <a:t>platform for assessments</a:t>
              </a:r>
            </a:p>
            <a:p>
              <a:pPr marL="485694" lvl="1" indent="-242847" defTabSz="1371600">
                <a:lnSpc>
                  <a:spcPts val="3149"/>
                </a:lnSpc>
                <a:buFont typeface="Arial"/>
                <a:buChar char="•"/>
              </a:pPr>
              <a:r>
                <a:rPr lang="en-US" sz="2249" dirty="0">
                  <a:solidFill>
                    <a:srgbClr val="FFFFFF"/>
                  </a:solidFill>
                  <a:latin typeface="Raleway"/>
                </a:rPr>
                <a:t>record of assessments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27670" y="2450269"/>
              <a:ext cx="2973373" cy="298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1371600">
                <a:lnSpc>
                  <a:spcPts val="3758"/>
                </a:lnSpc>
              </a:pPr>
              <a:r>
                <a:rPr lang="en-US" sz="2684" dirty="0">
                  <a:solidFill>
                    <a:srgbClr val="FFFFFF"/>
                  </a:solidFill>
                  <a:latin typeface="Raleway Bold"/>
                </a:rPr>
                <a:t>Framework supported by: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061997" y="2952890"/>
              <a:ext cx="4375436" cy="130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84079" lvl="1" indent="-242039" defTabSz="1371600">
                <a:lnSpc>
                  <a:spcPts val="3138"/>
                </a:lnSpc>
                <a:buFont typeface="Arial"/>
                <a:buChar char="•"/>
              </a:pPr>
              <a:r>
                <a:rPr lang="en-US" sz="2243" dirty="0">
                  <a:solidFill>
                    <a:srgbClr val="FFFFFF"/>
                  </a:solidFill>
                  <a:latin typeface="Raleway"/>
                </a:rPr>
                <a:t>reflections</a:t>
              </a:r>
            </a:p>
            <a:p>
              <a:pPr marL="484079" lvl="1" indent="-242039" defTabSz="1371600">
                <a:lnSpc>
                  <a:spcPts val="3138"/>
                </a:lnSpc>
                <a:buFont typeface="Arial"/>
                <a:buChar char="•"/>
              </a:pPr>
              <a:r>
                <a:rPr lang="en-US" sz="2243" dirty="0">
                  <a:solidFill>
                    <a:srgbClr val="FFFFFF"/>
                  </a:solidFill>
                  <a:latin typeface="Raleway"/>
                </a:rPr>
                <a:t>ability to upload learning activities</a:t>
              </a:r>
            </a:p>
            <a:p>
              <a:pPr marL="484079" lvl="1" indent="-242039" defTabSz="1371600">
                <a:lnSpc>
                  <a:spcPts val="3138"/>
                </a:lnSpc>
                <a:buFont typeface="Arial"/>
                <a:buChar char="•"/>
              </a:pPr>
              <a:r>
                <a:rPr lang="en-US" sz="2243" dirty="0">
                  <a:solidFill>
                    <a:srgbClr val="FFFFFF"/>
                  </a:solidFill>
                  <a:latin typeface="Raleway"/>
                </a:rPr>
                <a:t>program delivery/ administration</a:t>
              </a:r>
            </a:p>
            <a:p>
              <a:pPr marL="699263" lvl="2" defTabSz="1371600">
                <a:lnSpc>
                  <a:spcPts val="3138"/>
                </a:lnSpc>
              </a:pPr>
              <a:r>
                <a:rPr lang="en-US" sz="2243" dirty="0">
                  <a:solidFill>
                    <a:srgbClr val="FFFFFF"/>
                  </a:solidFill>
                  <a:latin typeface="Raleway"/>
                </a:rPr>
                <a:t>- reminders / record of terms completed</a:t>
              </a:r>
            </a:p>
            <a:p>
              <a:pPr marL="484079" lvl="1" indent="-242039" defTabSz="1371600">
                <a:lnSpc>
                  <a:spcPts val="3138"/>
                </a:lnSpc>
                <a:buFont typeface="Arial"/>
                <a:buChar char="•"/>
              </a:pPr>
              <a:r>
                <a:rPr lang="en-US" sz="2243" dirty="0">
                  <a:solidFill>
                    <a:srgbClr val="FFFFFF"/>
                  </a:solidFill>
                  <a:latin typeface="Raleway"/>
                </a:rPr>
                <a:t>data collection (e.g. accreditation)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600200" y="5448300"/>
            <a:ext cx="1533846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58" dirty="0">
                <a:solidFill>
                  <a:schemeClr val="bg1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58" dirty="0">
                <a:solidFill>
                  <a:schemeClr val="bg1"/>
                </a:solidFill>
                <a:latin typeface="Raleway" pitchFamily="2" charset="0"/>
              </a:rPr>
              <a:t>Preparing for implementation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10E5291-08D4-5583-5820-F7EF42D1B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32693" y="802112"/>
            <a:ext cx="2739134" cy="38824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AF5225F-0BE2-8178-CD50-A39E2D82D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18460" y="795691"/>
            <a:ext cx="2746269" cy="388134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DCAC05-DED2-8BCF-E1A3-B8DFD83BE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11363" y="793595"/>
            <a:ext cx="2747163" cy="38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25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040190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6" name="AutoShape 6"/>
          <p:cNvSpPr/>
          <p:nvPr/>
        </p:nvSpPr>
        <p:spPr>
          <a:xfrm>
            <a:off x="1029759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7" name="AutoShape 7"/>
          <p:cNvSpPr/>
          <p:nvPr/>
        </p:nvSpPr>
        <p:spPr>
          <a:xfrm>
            <a:off x="9354517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8" name="AutoShape 8"/>
          <p:cNvSpPr/>
          <p:nvPr/>
        </p:nvSpPr>
        <p:spPr>
          <a:xfrm>
            <a:off x="5207226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9" name="AutoShape 9"/>
          <p:cNvSpPr/>
          <p:nvPr/>
        </p:nvSpPr>
        <p:spPr>
          <a:xfrm>
            <a:off x="13518929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10" name="AutoShape 10"/>
          <p:cNvSpPr/>
          <p:nvPr/>
        </p:nvSpPr>
        <p:spPr>
          <a:xfrm>
            <a:off x="9364562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12" name="AutoShape 12"/>
          <p:cNvSpPr/>
          <p:nvPr/>
        </p:nvSpPr>
        <p:spPr>
          <a:xfrm>
            <a:off x="5207226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17" name="AutoShape 17"/>
          <p:cNvSpPr/>
          <p:nvPr/>
        </p:nvSpPr>
        <p:spPr>
          <a:xfrm>
            <a:off x="13522073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21" name="TextBox 21"/>
          <p:cNvSpPr txBox="1"/>
          <p:nvPr/>
        </p:nvSpPr>
        <p:spPr>
          <a:xfrm>
            <a:off x="1047926" y="3284813"/>
            <a:ext cx="358780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FREQUENTLY ASKED QUESTIONS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20890" y="7242615"/>
            <a:ext cx="362968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2400" b="1" spc="32" dirty="0">
                <a:solidFill>
                  <a:srgbClr val="003C52"/>
                </a:solidFill>
                <a:latin typeface="Raleway"/>
              </a:rPr>
              <a:t>GUIDANCE RESOURCE:</a:t>
            </a:r>
          </a:p>
          <a:p>
            <a:pPr algn="ctr" defTabSz="1371600"/>
            <a:r>
              <a:rPr lang="en-US" sz="2400" b="1" spc="32" dirty="0">
                <a:solidFill>
                  <a:srgbClr val="003C52"/>
                </a:solidFill>
                <a:latin typeface="Raleway"/>
              </a:rPr>
              <a:t>ABORIGINAL AND/OR TORRES STRAIT ISLANDER HEALTH AND CULTURAL SAFETY CONTENT*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17470" y="3408624"/>
            <a:ext cx="358601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WRITTEN GUIDE FOR PGY1 &amp; PGY2 DOCTORS</a:t>
            </a:r>
          </a:p>
          <a:p>
            <a:pPr marL="0" marR="0" lvl="0" indent="0" algn="ctr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+ SUMMARY FLYER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85360" y="3449318"/>
            <a:ext cx="358601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ts val="4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EXAMPLE PGY1 AND PGY2 PROGRAMS</a:t>
            </a:r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33F830E9-7882-BA0E-4BEB-4AE1763A5904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Resources to support implementation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56EDBCDA-321F-40D8-361C-97556FB89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09627" y="2431573"/>
            <a:ext cx="464397" cy="697031"/>
          </a:xfrm>
          <a:prstGeom prst="rect">
            <a:avLst/>
          </a:prstGeom>
        </p:spPr>
      </p:pic>
      <p:pic>
        <p:nvPicPr>
          <p:cNvPr id="29" name="Picture 15">
            <a:extLst>
              <a:ext uri="{FF2B5EF4-FFF2-40B4-BE49-F238E27FC236}">
                <a16:creationId xmlns:a16="http://schemas.microsoft.com/office/drawing/2014/main" id="{7029179D-C76F-80EF-DA5C-B01CEC715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1810" y="2364338"/>
            <a:ext cx="611514" cy="791604"/>
          </a:xfrm>
          <a:prstGeom prst="rect">
            <a:avLst/>
          </a:prstGeom>
        </p:spPr>
      </p:pic>
      <p:sp>
        <p:nvSpPr>
          <p:cNvPr id="31" name="TextBox 25">
            <a:extLst>
              <a:ext uri="{FF2B5EF4-FFF2-40B4-BE49-F238E27FC236}">
                <a16:creationId xmlns:a16="http://schemas.microsoft.com/office/drawing/2014/main" id="{82545B3A-F22D-3177-A38B-1EEE5480F2FD}"/>
              </a:ext>
            </a:extLst>
          </p:cNvPr>
          <p:cNvSpPr txBox="1"/>
          <p:nvPr/>
        </p:nvSpPr>
        <p:spPr>
          <a:xfrm>
            <a:off x="13531629" y="3571494"/>
            <a:ext cx="358601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WRITTEN GUIDE FOR SUPERVISORS</a:t>
            </a:r>
          </a:p>
          <a:p>
            <a:pPr marL="0" marR="0" lvl="0" indent="0" algn="ctr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+ SUMMARY FLYER</a:t>
            </a:r>
          </a:p>
        </p:txBody>
      </p:sp>
      <p:pic>
        <p:nvPicPr>
          <p:cNvPr id="32" name="Picture 15">
            <a:extLst>
              <a:ext uri="{FF2B5EF4-FFF2-40B4-BE49-F238E27FC236}">
                <a16:creationId xmlns:a16="http://schemas.microsoft.com/office/drawing/2014/main" id="{9EF197F4-6480-39C9-1FA0-2DC6A0343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6222" y="2443255"/>
            <a:ext cx="611514" cy="791604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F774394D-3628-59A0-12F9-94162804F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23328" y="6353638"/>
            <a:ext cx="798872" cy="798872"/>
          </a:xfrm>
          <a:prstGeom prst="rect">
            <a:avLst/>
          </a:prstGeom>
        </p:spPr>
      </p:pic>
      <p:sp>
        <p:nvSpPr>
          <p:cNvPr id="34" name="TextBox 22">
            <a:extLst>
              <a:ext uri="{FF2B5EF4-FFF2-40B4-BE49-F238E27FC236}">
                <a16:creationId xmlns:a16="http://schemas.microsoft.com/office/drawing/2014/main" id="{078DABE5-F1EC-704A-28D9-78298DB8D202}"/>
              </a:ext>
            </a:extLst>
          </p:cNvPr>
          <p:cNvSpPr txBox="1"/>
          <p:nvPr/>
        </p:nvSpPr>
        <p:spPr>
          <a:xfrm>
            <a:off x="1029759" y="7473449"/>
            <a:ext cx="3586011" cy="13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900" dirty="0">
                <a:solidFill>
                  <a:srgbClr val="003C52"/>
                </a:solidFill>
                <a:latin typeface="Raleway Bold"/>
              </a:rPr>
              <a:t>WRITTEN GUIDE FOR ASSESSMENT REVIEW PANELS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F95A2128-AA14-E093-12B1-61A50C77F5FD}"/>
              </a:ext>
            </a:extLst>
          </p:cNvPr>
          <p:cNvSpPr txBox="1"/>
          <p:nvPr/>
        </p:nvSpPr>
        <p:spPr>
          <a:xfrm>
            <a:off x="5257800" y="7171109"/>
            <a:ext cx="3513571" cy="181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003C52"/>
                </a:solidFill>
                <a:latin typeface="Raleway Bold"/>
              </a:rPr>
              <a:t>TEMPLATES:</a:t>
            </a:r>
          </a:p>
          <a:p>
            <a:pPr algn="ctr">
              <a:lnSpc>
                <a:spcPts val="3380"/>
              </a:lnSpc>
            </a:pPr>
            <a:r>
              <a:rPr lang="en-US" sz="2600" dirty="0">
                <a:solidFill>
                  <a:srgbClr val="003C52"/>
                </a:solidFill>
                <a:latin typeface="Raleway Bold"/>
              </a:rPr>
              <a:t>BEGINNING OF TERM DISCUSSION  </a:t>
            </a:r>
            <a:endParaRPr lang="en-US" sz="1600" dirty="0">
              <a:solidFill>
                <a:srgbClr val="003C52"/>
              </a:solidFill>
              <a:latin typeface="Raleway Bold"/>
            </a:endParaRPr>
          </a:p>
          <a:p>
            <a:pPr algn="ctr">
              <a:lnSpc>
                <a:spcPts val="3380"/>
              </a:lnSpc>
            </a:pPr>
            <a:r>
              <a:rPr lang="en-US" sz="2600" dirty="0">
                <a:solidFill>
                  <a:srgbClr val="003C52"/>
                </a:solidFill>
                <a:latin typeface="Raleway Bold"/>
              </a:rPr>
              <a:t>TERM DESCRIPTION</a:t>
            </a:r>
          </a:p>
        </p:txBody>
      </p:sp>
      <p:pic>
        <p:nvPicPr>
          <p:cNvPr id="38" name="Picture 18">
            <a:extLst>
              <a:ext uri="{FF2B5EF4-FFF2-40B4-BE49-F238E27FC236}">
                <a16:creationId xmlns:a16="http://schemas.microsoft.com/office/drawing/2014/main" id="{32AA135B-D174-68A2-83B7-4F33A708C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77933" y="6397324"/>
            <a:ext cx="762114" cy="767697"/>
          </a:xfrm>
          <a:prstGeom prst="rect">
            <a:avLst/>
          </a:prstGeom>
        </p:spPr>
      </p:pic>
      <p:sp>
        <p:nvSpPr>
          <p:cNvPr id="39" name="TextBox 27">
            <a:extLst>
              <a:ext uri="{FF2B5EF4-FFF2-40B4-BE49-F238E27FC236}">
                <a16:creationId xmlns:a16="http://schemas.microsoft.com/office/drawing/2014/main" id="{8C9201F0-11B6-BBF4-48AE-531A0D26E8FC}"/>
              </a:ext>
            </a:extLst>
          </p:cNvPr>
          <p:cNvSpPr txBox="1"/>
          <p:nvPr/>
        </p:nvSpPr>
        <p:spPr>
          <a:xfrm>
            <a:off x="13531629" y="7650421"/>
            <a:ext cx="363463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rgbClr val="003C52"/>
                </a:solidFill>
                <a:latin typeface="Raleway Bold"/>
              </a:rPr>
              <a:t>VIDEO RESOURCES</a:t>
            </a:r>
          </a:p>
        </p:txBody>
      </p:sp>
      <p:pic>
        <p:nvPicPr>
          <p:cNvPr id="40" name="Picture 18">
            <a:extLst>
              <a:ext uri="{FF2B5EF4-FFF2-40B4-BE49-F238E27FC236}">
                <a16:creationId xmlns:a16="http://schemas.microsoft.com/office/drawing/2014/main" id="{2250CA73-AF91-220A-E284-792425F536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8392" y="2450587"/>
            <a:ext cx="711263" cy="813295"/>
          </a:xfrm>
          <a:prstGeom prst="rect">
            <a:avLst/>
          </a:prstGeom>
        </p:spPr>
      </p:pic>
      <p:pic>
        <p:nvPicPr>
          <p:cNvPr id="41" name="Picture 15">
            <a:extLst>
              <a:ext uri="{FF2B5EF4-FFF2-40B4-BE49-F238E27FC236}">
                <a16:creationId xmlns:a16="http://schemas.microsoft.com/office/drawing/2014/main" id="{1E667A31-793E-3D23-4819-C3937BF00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94474" y="6353638"/>
            <a:ext cx="611514" cy="791604"/>
          </a:xfrm>
          <a:prstGeom prst="rect">
            <a:avLst/>
          </a:prstGeom>
        </p:spPr>
      </p:pic>
      <p:sp>
        <p:nvSpPr>
          <p:cNvPr id="42" name="TextBox 10">
            <a:extLst>
              <a:ext uri="{FF2B5EF4-FFF2-40B4-BE49-F238E27FC236}">
                <a16:creationId xmlns:a16="http://schemas.microsoft.com/office/drawing/2014/main" id="{1B6D7CA9-B5FD-B0A2-3462-D90D7042BBC8}"/>
              </a:ext>
            </a:extLst>
          </p:cNvPr>
          <p:cNvSpPr txBox="1"/>
          <p:nvPr/>
        </p:nvSpPr>
        <p:spPr>
          <a:xfrm>
            <a:off x="11592106" y="1651694"/>
            <a:ext cx="631489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371600"/>
            <a:r>
              <a:rPr lang="en-US" sz="3000" dirty="0">
                <a:solidFill>
                  <a:srgbClr val="003C52"/>
                </a:solidFill>
                <a:latin typeface="Raleway" pitchFamily="2" charset="0"/>
              </a:rPr>
              <a:t>www.amc.org.au/framework</a:t>
            </a:r>
          </a:p>
        </p:txBody>
      </p:sp>
      <p:pic>
        <p:nvPicPr>
          <p:cNvPr id="43" name="Picture 15">
            <a:extLst>
              <a:ext uri="{FF2B5EF4-FFF2-40B4-BE49-F238E27FC236}">
                <a16:creationId xmlns:a16="http://schemas.microsoft.com/office/drawing/2014/main" id="{82242C8E-F851-959E-9573-B7544CE15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0870" y="6375539"/>
            <a:ext cx="611514" cy="791604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6E86C7FC-99B1-5084-618B-40C65BC10B5D}"/>
              </a:ext>
            </a:extLst>
          </p:cNvPr>
          <p:cNvSpPr txBox="1"/>
          <p:nvPr/>
        </p:nvSpPr>
        <p:spPr>
          <a:xfrm>
            <a:off x="10084392" y="9793641"/>
            <a:ext cx="190478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371600"/>
            <a:r>
              <a:rPr lang="en-US" dirty="0">
                <a:solidFill>
                  <a:srgbClr val="003C52"/>
                </a:solidFill>
                <a:latin typeface="Raleway" pitchFamily="2" charset="0"/>
              </a:rPr>
              <a:t>*to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156610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3DD8FEA-65AF-BD69-F097-38A591EA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7385">
            <a:off x="9253881" y="3754193"/>
            <a:ext cx="2539595" cy="35843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12B83D-3278-B471-DFD8-C7C77AEF3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1552">
            <a:off x="3232516" y="3803644"/>
            <a:ext cx="2510660" cy="35500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17CAF6-DBCA-CCBC-32AC-F24F9A3E3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662323"/>
            <a:ext cx="3834099" cy="5381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59046-C63D-89B0-44FF-CA51BA73F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666313"/>
            <a:ext cx="3789392" cy="5377876"/>
          </a:xfrm>
          <a:prstGeom prst="rect">
            <a:avLst/>
          </a:prstGeom>
        </p:spPr>
      </p:pic>
      <p:sp>
        <p:nvSpPr>
          <p:cNvPr id="2" name="TextBox 28">
            <a:extLst>
              <a:ext uri="{FF2B5EF4-FFF2-40B4-BE49-F238E27FC236}">
                <a16:creationId xmlns:a16="http://schemas.microsoft.com/office/drawing/2014/main" id="{ABE623AC-83F2-342B-3736-3C56ECFE8058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Resources to support implementation</a:t>
            </a:r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51E6A61F-3013-2F0F-AF76-D996703B30A3}"/>
              </a:ext>
            </a:extLst>
          </p:cNvPr>
          <p:cNvSpPr txBox="1"/>
          <p:nvPr/>
        </p:nvSpPr>
        <p:spPr>
          <a:xfrm>
            <a:off x="1494088" y="8197267"/>
            <a:ext cx="378939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3C52"/>
                </a:solidFill>
                <a:latin typeface="Raleway" pitchFamily="2" charset="0"/>
              </a:rPr>
              <a:t>Written Guide for PGY1 &amp; PGY2 Doctors</a:t>
            </a:r>
          </a:p>
          <a:p>
            <a:pPr marL="0" marR="0" lvl="0" indent="0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3C52"/>
                </a:solidFill>
                <a:latin typeface="Raleway" pitchFamily="2" charset="0"/>
              </a:rPr>
              <a:t>+ Summary Flyer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2B53C7BA-BABD-A6A9-761A-5FE9EF82E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0143" y="8197267"/>
            <a:ext cx="611514" cy="791604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82209636-1F5C-BE20-C451-5B42A6CD8FA7}"/>
              </a:ext>
            </a:extLst>
          </p:cNvPr>
          <p:cNvSpPr txBox="1"/>
          <p:nvPr/>
        </p:nvSpPr>
        <p:spPr>
          <a:xfrm>
            <a:off x="7479650" y="8131790"/>
            <a:ext cx="321244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 pitchFamily="2" charset="0"/>
              </a:rPr>
              <a:t>Written Guide for Supervisors</a:t>
            </a:r>
          </a:p>
          <a:p>
            <a:pPr marL="0" marR="0" lvl="0" indent="0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 pitchFamily="2" charset="0"/>
              </a:rPr>
              <a:t>+ Summary Flyer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F9A87C1A-C1D1-3059-1122-9FFC1E426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5600" y="8197267"/>
            <a:ext cx="611514" cy="7916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947D7C-D032-6793-F831-EE66840BD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2936" y="2662323"/>
            <a:ext cx="3836402" cy="5419883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70B54E4A-37B7-72A4-C885-B6DFC8B92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03561" y="8197267"/>
            <a:ext cx="611514" cy="7916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5560B8-FCED-340C-36C0-35C121595C63}"/>
              </a:ext>
            </a:extLst>
          </p:cNvPr>
          <p:cNvSpPr txBox="1"/>
          <p:nvPr/>
        </p:nvSpPr>
        <p:spPr>
          <a:xfrm>
            <a:off x="13426047" y="8131790"/>
            <a:ext cx="321244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3716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" pitchFamily="2" charset="0"/>
              </a:rPr>
              <a:t>Written Guide for Assessment Review Panels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3CBD5B-943C-5FBC-351B-1A125A0BF60E}"/>
              </a:ext>
            </a:extLst>
          </p:cNvPr>
          <p:cNvCxnSpPr/>
          <p:nvPr/>
        </p:nvCxnSpPr>
        <p:spPr>
          <a:xfrm>
            <a:off x="518746" y="7789778"/>
            <a:ext cx="17250509" cy="0"/>
          </a:xfrm>
          <a:prstGeom prst="straightConnector1">
            <a:avLst/>
          </a:prstGeom>
          <a:ln w="76200">
            <a:solidFill>
              <a:srgbClr val="003C5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9C455F-BFEC-857F-7E54-B70AC7C090BF}"/>
              </a:ext>
            </a:extLst>
          </p:cNvPr>
          <p:cNvCxnSpPr/>
          <p:nvPr/>
        </p:nvCxnSpPr>
        <p:spPr>
          <a:xfrm flipV="1">
            <a:off x="6491859" y="6167597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681C76-1FCA-A7B2-D41E-4232B3EA845D}"/>
              </a:ext>
            </a:extLst>
          </p:cNvPr>
          <p:cNvCxnSpPr/>
          <p:nvPr/>
        </p:nvCxnSpPr>
        <p:spPr>
          <a:xfrm flipV="1">
            <a:off x="15562695" y="6167597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90CF5B-6176-D238-950D-58C45DAAD71A}"/>
              </a:ext>
            </a:extLst>
          </p:cNvPr>
          <p:cNvCxnSpPr/>
          <p:nvPr/>
        </p:nvCxnSpPr>
        <p:spPr>
          <a:xfrm flipV="1">
            <a:off x="10783610" y="6082143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71995B49-A966-A00A-6F06-6974EF890E42}"/>
              </a:ext>
            </a:extLst>
          </p:cNvPr>
          <p:cNvSpPr txBox="1"/>
          <p:nvPr/>
        </p:nvSpPr>
        <p:spPr>
          <a:xfrm>
            <a:off x="5823647" y="7932100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2023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35DD98D-580D-073E-82D4-966AC2783C47}"/>
              </a:ext>
            </a:extLst>
          </p:cNvPr>
          <p:cNvSpPr txBox="1"/>
          <p:nvPr/>
        </p:nvSpPr>
        <p:spPr>
          <a:xfrm>
            <a:off x="9872352" y="7846646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2024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544BDFD-355F-A56B-1B99-503BD569E119}"/>
              </a:ext>
            </a:extLst>
          </p:cNvPr>
          <p:cNvSpPr txBox="1"/>
          <p:nvPr/>
        </p:nvSpPr>
        <p:spPr>
          <a:xfrm>
            <a:off x="14651438" y="7932100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2025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C06D419-A1A2-7EDD-584A-E0561F8C96D3}"/>
              </a:ext>
            </a:extLst>
          </p:cNvPr>
          <p:cNvSpPr txBox="1"/>
          <p:nvPr/>
        </p:nvSpPr>
        <p:spPr>
          <a:xfrm>
            <a:off x="9067800" y="4204273"/>
            <a:ext cx="3412874" cy="79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6590"/>
              </a:lnSpc>
            </a:pPr>
            <a:r>
              <a:rPr lang="en-US" sz="5070" b="1" spc="506" dirty="0">
                <a:solidFill>
                  <a:srgbClr val="003C52"/>
                </a:solidFill>
                <a:latin typeface="Raleway Bold"/>
              </a:rPr>
              <a:t>PGY1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9451257-8AB6-882E-BABD-1F9E0DDD72FD}"/>
              </a:ext>
            </a:extLst>
          </p:cNvPr>
          <p:cNvSpPr txBox="1"/>
          <p:nvPr/>
        </p:nvSpPr>
        <p:spPr>
          <a:xfrm>
            <a:off x="8613220" y="4952749"/>
            <a:ext cx="434078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2700" spc="32" dirty="0">
                <a:solidFill>
                  <a:srgbClr val="003C52"/>
                </a:solidFill>
                <a:latin typeface="Raleway"/>
              </a:rPr>
              <a:t>PGY1 components implemented in </a:t>
            </a:r>
            <a:r>
              <a:rPr lang="en-US" sz="2700" spc="32" dirty="0">
                <a:solidFill>
                  <a:srgbClr val="003C52"/>
                </a:solidFill>
                <a:latin typeface="Raleway Bold"/>
              </a:rPr>
              <a:t>2024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14420A5-BDF3-D959-F73F-933C5B927DFC}"/>
              </a:ext>
            </a:extLst>
          </p:cNvPr>
          <p:cNvSpPr txBox="1"/>
          <p:nvPr/>
        </p:nvSpPr>
        <p:spPr>
          <a:xfrm>
            <a:off x="13123033" y="3452962"/>
            <a:ext cx="4879322" cy="2446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2700" spc="32" dirty="0">
                <a:solidFill>
                  <a:srgbClr val="003C52"/>
                </a:solidFill>
                <a:latin typeface="Raleway"/>
              </a:rPr>
              <a:t>may be implemented in </a:t>
            </a:r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either 2024 or 2025</a:t>
            </a:r>
            <a:r>
              <a:rPr lang="en-US" sz="2700" spc="32" dirty="0">
                <a:solidFill>
                  <a:srgbClr val="003C52"/>
                </a:solidFill>
                <a:latin typeface="Raleway"/>
              </a:rPr>
              <a:t>.</a:t>
            </a:r>
          </a:p>
          <a:p>
            <a:pPr algn="ctr" defTabSz="1371600"/>
            <a:r>
              <a:rPr lang="en-US" sz="2100" spc="32" dirty="0">
                <a:solidFill>
                  <a:srgbClr val="003C52"/>
                </a:solidFill>
                <a:latin typeface="Raleway"/>
              </a:rPr>
              <a:t>may be implemented across a jurisdiction at the same time or PMCs and health services may decide that some health services will implement PGY2 in 2024 and others in 2025.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82117BA-AC85-0EF5-58EC-01F87AB07044}"/>
              </a:ext>
            </a:extLst>
          </p:cNvPr>
          <p:cNvSpPr txBox="1"/>
          <p:nvPr/>
        </p:nvSpPr>
        <p:spPr>
          <a:xfrm>
            <a:off x="13856255" y="2662646"/>
            <a:ext cx="3412874" cy="790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6590"/>
              </a:lnSpc>
            </a:pPr>
            <a:r>
              <a:rPr lang="en-US" sz="5070" b="1" spc="506" dirty="0">
                <a:solidFill>
                  <a:srgbClr val="003C52"/>
                </a:solidFill>
                <a:latin typeface="Raleway Bold"/>
              </a:rPr>
              <a:t>PGY2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64D520EB-12D1-4F53-1B1E-504841D21DC6}"/>
              </a:ext>
            </a:extLst>
          </p:cNvPr>
          <p:cNvSpPr txBox="1"/>
          <p:nvPr/>
        </p:nvSpPr>
        <p:spPr>
          <a:xfrm>
            <a:off x="4209744" y="3822293"/>
            <a:ext cx="4629456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Preparation for implementation</a:t>
            </a:r>
          </a:p>
          <a:p>
            <a:pPr algn="ctr" defTabSz="1371600"/>
            <a:r>
              <a:rPr lang="en-US" sz="2700" spc="32" dirty="0">
                <a:solidFill>
                  <a:srgbClr val="003C52"/>
                </a:solidFill>
                <a:latin typeface="Raleway"/>
              </a:rPr>
              <a:t>AMC developing resources and communication to support implementation</a:t>
            </a: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24D1EC13-1396-AF99-C07E-B2DA6407D0C7}"/>
              </a:ext>
            </a:extLst>
          </p:cNvPr>
          <p:cNvSpPr txBox="1"/>
          <p:nvPr/>
        </p:nvSpPr>
        <p:spPr>
          <a:xfrm>
            <a:off x="6938861" y="527066"/>
            <a:ext cx="11063494" cy="85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371600">
              <a:lnSpc>
                <a:spcPts val="6636"/>
              </a:lnSpc>
            </a:pPr>
            <a:r>
              <a:rPr lang="en-US" sz="6600" b="1" spc="371" dirty="0">
                <a:solidFill>
                  <a:prstClr val="white"/>
                </a:solidFill>
                <a:latin typeface="Raleway Bold"/>
              </a:rPr>
              <a:t>Timelines</a:t>
            </a: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EEF235AF-62BB-A44F-0A87-3A48E893A7B3}"/>
              </a:ext>
            </a:extLst>
          </p:cNvPr>
          <p:cNvSpPr txBox="1"/>
          <p:nvPr/>
        </p:nvSpPr>
        <p:spPr>
          <a:xfrm>
            <a:off x="437795" y="4928949"/>
            <a:ext cx="3450769" cy="1096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AMC published the </a:t>
            </a:r>
            <a:r>
              <a:rPr lang="en-US" sz="2400" spc="24" dirty="0">
                <a:solidFill>
                  <a:srgbClr val="003C52"/>
                </a:solidFill>
                <a:latin typeface="Raleway Bold"/>
              </a:rPr>
              <a:t>new</a:t>
            </a:r>
            <a:r>
              <a:rPr kumimoji="0" lang="en-US" sz="2400" b="0" i="0" u="none" strike="noStrike" kern="1200" cap="none" spc="24" normalizeH="0" baseline="0" noProof="0" dirty="0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 2-year </a:t>
            </a:r>
            <a:r>
              <a:rPr lang="en-US" sz="2400" spc="24" dirty="0">
                <a:solidFill>
                  <a:srgbClr val="003C52"/>
                </a:solidFill>
                <a:latin typeface="Raleway Bold"/>
              </a:rPr>
              <a:t>National Fr</a:t>
            </a:r>
            <a:r>
              <a:rPr kumimoji="0" lang="en-US" sz="2400" b="0" i="0" u="none" strike="noStrike" kern="1200" cap="none" spc="24" normalizeH="0" baseline="0" noProof="0" dirty="0" err="1">
                <a:ln>
                  <a:noFill/>
                </a:ln>
                <a:solidFill>
                  <a:srgbClr val="003C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amework</a:t>
            </a:r>
            <a:endParaRPr kumimoji="0" lang="en-US" sz="2400" b="0" i="0" u="none" strike="noStrike" kern="1200" cap="none" spc="24" normalizeH="0" baseline="0" noProof="0" dirty="0">
              <a:ln>
                <a:noFill/>
              </a:ln>
              <a:solidFill>
                <a:srgbClr val="003C52"/>
              </a:solidFill>
              <a:effectLst/>
              <a:uLnTx/>
              <a:uFillTx/>
              <a:latin typeface="Raleway Bold"/>
              <a:ea typeface="+mn-ea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A2EB46B-2307-2B85-C0E3-D167C2FACFD4}"/>
              </a:ext>
            </a:extLst>
          </p:cNvPr>
          <p:cNvSpPr txBox="1"/>
          <p:nvPr/>
        </p:nvSpPr>
        <p:spPr>
          <a:xfrm>
            <a:off x="1409752" y="7932099"/>
            <a:ext cx="1822515" cy="763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4200" spc="371" dirty="0">
                <a:solidFill>
                  <a:srgbClr val="244357"/>
                </a:solidFill>
                <a:latin typeface="Raleway Bold"/>
              </a:rPr>
              <a:t>2022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44BC0C-CD1C-B164-42A8-3EB8B5FCC9DA}"/>
              </a:ext>
            </a:extLst>
          </p:cNvPr>
          <p:cNvCxnSpPr/>
          <p:nvPr/>
        </p:nvCxnSpPr>
        <p:spPr>
          <a:xfrm flipV="1">
            <a:off x="2133600" y="6167596"/>
            <a:ext cx="0" cy="1622181"/>
          </a:xfrm>
          <a:prstGeom prst="straightConnector1">
            <a:avLst/>
          </a:prstGeom>
          <a:ln w="76200">
            <a:solidFill>
              <a:srgbClr val="F9C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17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0">
            <a:extLst>
              <a:ext uri="{FF2B5EF4-FFF2-40B4-BE49-F238E27FC236}">
                <a16:creationId xmlns:a16="http://schemas.microsoft.com/office/drawing/2014/main" id="{10CBB85E-510E-5496-D5E6-A5D3627D7324}"/>
              </a:ext>
            </a:extLst>
          </p:cNvPr>
          <p:cNvSpPr txBox="1"/>
          <p:nvPr/>
        </p:nvSpPr>
        <p:spPr>
          <a:xfrm>
            <a:off x="6205041" y="3066008"/>
            <a:ext cx="5686212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/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Term description template</a:t>
            </a:r>
          </a:p>
          <a:p>
            <a:pPr defTabSz="1371600"/>
            <a:r>
              <a:rPr lang="en-US" sz="2700" spc="32" dirty="0">
                <a:solidFill>
                  <a:srgbClr val="003C52"/>
                </a:solidFill>
                <a:latin typeface="Raleway"/>
              </a:rPr>
              <a:t>PMCs currently updating term descriptions for existing terms – including clinical experience categories.</a:t>
            </a: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30861E5-9F44-B6BF-B4AB-F5E5EC00517F}"/>
              </a:ext>
            </a:extLst>
          </p:cNvPr>
          <p:cNvSpPr txBox="1"/>
          <p:nvPr/>
        </p:nvSpPr>
        <p:spPr>
          <a:xfrm>
            <a:off x="6481251" y="8146540"/>
            <a:ext cx="57846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1371600"/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Example PGY1 &amp; PGY2 programs</a:t>
            </a:r>
          </a:p>
          <a:p>
            <a:pPr algn="r" defTabSz="1371600"/>
            <a:r>
              <a:rPr lang="en-US" sz="2700" spc="32" dirty="0">
                <a:solidFill>
                  <a:srgbClr val="003C52"/>
                </a:solidFill>
                <a:latin typeface="Raleway"/>
              </a:rPr>
              <a:t>Provides examples of programs and flexibility within National Framework</a:t>
            </a: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206E9-031E-9F45-4867-1B80CB08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73" y="2009552"/>
            <a:ext cx="5523122" cy="7798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84E93-3629-D1E8-DE4D-F054FB8C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299" y="2009551"/>
            <a:ext cx="5489709" cy="779898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050BE7F8-BE68-DE46-454A-D77EA5510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09292" y="2123728"/>
            <a:ext cx="611514" cy="791604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BE33C4DA-58AD-8989-E3F5-161F85525C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39365" y="7430181"/>
            <a:ext cx="626488" cy="716359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E23B7058-C9DF-E1D4-82AA-D4ED76145B07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Resources to support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1230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0">
            <a:extLst>
              <a:ext uri="{FF2B5EF4-FFF2-40B4-BE49-F238E27FC236}">
                <a16:creationId xmlns:a16="http://schemas.microsoft.com/office/drawing/2014/main" id="{10CBB85E-510E-5496-D5E6-A5D3627D7324}"/>
              </a:ext>
            </a:extLst>
          </p:cNvPr>
          <p:cNvSpPr txBox="1"/>
          <p:nvPr/>
        </p:nvSpPr>
        <p:spPr>
          <a:xfrm>
            <a:off x="2299993" y="3470351"/>
            <a:ext cx="658882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/>
            <a:r>
              <a:rPr lang="en-US" sz="2700" b="1" spc="32">
                <a:solidFill>
                  <a:srgbClr val="003C52"/>
                </a:solidFill>
                <a:latin typeface="Raleway"/>
              </a:rPr>
              <a:t>Video: Introduction to the Framework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2700" spc="32">
                <a:solidFill>
                  <a:srgbClr val="003C52"/>
                </a:solidFill>
                <a:latin typeface="Raleway"/>
              </a:rPr>
              <a:t>To be utilised in supervisor training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2700" spc="32">
                <a:solidFill>
                  <a:srgbClr val="003C52"/>
                </a:solidFill>
                <a:latin typeface="Raleway"/>
              </a:rPr>
              <a:t>Used by prevocational doctors and medical students to familiarise themselves with the Framework.</a:t>
            </a:r>
            <a:endParaRPr lang="en-US" sz="2700" spc="32">
              <a:solidFill>
                <a:srgbClr val="003C52"/>
              </a:solidFill>
              <a:latin typeface="Raleway Bold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0763F818-1F20-3CE4-D4A2-F9072AB16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97847" y="2135628"/>
            <a:ext cx="1134215" cy="1142523"/>
          </a:xfrm>
          <a:prstGeom prst="rect">
            <a:avLst/>
          </a:prstGeom>
        </p:spPr>
      </p:pic>
      <p:sp>
        <p:nvSpPr>
          <p:cNvPr id="3" name="TextBox 28">
            <a:extLst>
              <a:ext uri="{FF2B5EF4-FFF2-40B4-BE49-F238E27FC236}">
                <a16:creationId xmlns:a16="http://schemas.microsoft.com/office/drawing/2014/main" id="{8F43C405-C257-E8B0-EE56-5BB1AC61434C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Raleway Bold"/>
              </a:rPr>
              <a:t>Resources to support implementation</a:t>
            </a:r>
            <a:endParaRPr lang="en-US" sz="5000" dirty="0">
              <a:solidFill>
                <a:srgbClr val="FFFFFF"/>
              </a:solidFill>
              <a:latin typeface="Raleway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01FA9-13D4-4CDD-B388-A2330660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094" y="6109938"/>
            <a:ext cx="6847719" cy="3868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418A0-E720-5621-5427-F993EE65A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6099150"/>
            <a:ext cx="6847719" cy="387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02B5B-C369-2C4F-C071-2A306724C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060812"/>
            <a:ext cx="6844007" cy="38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17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0">
            <a:extLst>
              <a:ext uri="{FF2B5EF4-FFF2-40B4-BE49-F238E27FC236}">
                <a16:creationId xmlns:a16="http://schemas.microsoft.com/office/drawing/2014/main" id="{10CBB85E-510E-5496-D5E6-A5D3627D7324}"/>
              </a:ext>
            </a:extLst>
          </p:cNvPr>
          <p:cNvSpPr txBox="1"/>
          <p:nvPr/>
        </p:nvSpPr>
        <p:spPr>
          <a:xfrm>
            <a:off x="2299993" y="3470351"/>
            <a:ext cx="658882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/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Video: Introduction to the EPAs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2700" spc="32" dirty="0">
                <a:solidFill>
                  <a:srgbClr val="003C52"/>
                </a:solidFill>
                <a:latin typeface="Raleway"/>
              </a:rPr>
              <a:t>To be </a:t>
            </a:r>
            <a:r>
              <a:rPr lang="en-US" sz="2700" spc="32" dirty="0" err="1">
                <a:solidFill>
                  <a:srgbClr val="003C52"/>
                </a:solidFill>
                <a:latin typeface="Raleway"/>
              </a:rPr>
              <a:t>utilised</a:t>
            </a:r>
            <a:r>
              <a:rPr lang="en-US" sz="2700" spc="32" dirty="0">
                <a:solidFill>
                  <a:srgbClr val="003C52"/>
                </a:solidFill>
                <a:latin typeface="Raleway"/>
              </a:rPr>
              <a:t> in supervisor training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US" sz="2700" spc="32" dirty="0">
                <a:solidFill>
                  <a:srgbClr val="003C52"/>
                </a:solidFill>
                <a:latin typeface="Raleway"/>
              </a:rPr>
              <a:t>Used by prevocational doctors and medical students to </a:t>
            </a:r>
            <a:r>
              <a:rPr lang="en-US" sz="2700" spc="32" dirty="0" err="1">
                <a:solidFill>
                  <a:srgbClr val="003C52"/>
                </a:solidFill>
                <a:latin typeface="Raleway"/>
              </a:rPr>
              <a:t>familiarise</a:t>
            </a:r>
            <a:r>
              <a:rPr lang="en-US" sz="2700" spc="32" dirty="0">
                <a:solidFill>
                  <a:srgbClr val="003C52"/>
                </a:solidFill>
                <a:latin typeface="Raleway"/>
              </a:rPr>
              <a:t> themselves with the assessment format.</a:t>
            </a: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0763F818-1F20-3CE4-D4A2-F9072AB16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97847" y="2135628"/>
            <a:ext cx="1134215" cy="1142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F7D84-EAF8-2068-E05E-39704E4FC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558" y="1972171"/>
            <a:ext cx="6833451" cy="3823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8AE57-A204-6796-BA73-C5C88AE1C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099" y="6155540"/>
            <a:ext cx="6847718" cy="3823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5C52F-D2FB-8235-F63C-59E997939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722" y="6149799"/>
            <a:ext cx="6872288" cy="3829050"/>
          </a:xfrm>
          <a:prstGeom prst="rect">
            <a:avLst/>
          </a:prstGeom>
        </p:spPr>
      </p:pic>
      <p:sp>
        <p:nvSpPr>
          <p:cNvPr id="3" name="TextBox 28">
            <a:extLst>
              <a:ext uri="{FF2B5EF4-FFF2-40B4-BE49-F238E27FC236}">
                <a16:creationId xmlns:a16="http://schemas.microsoft.com/office/drawing/2014/main" id="{8F43C405-C257-E8B0-EE56-5BB1AC61434C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Resources to support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25563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7FD662D9-9139-723F-B24D-D7ED6F4B0D59}"/>
              </a:ext>
            </a:extLst>
          </p:cNvPr>
          <p:cNvSpPr txBox="1"/>
          <p:nvPr/>
        </p:nvSpPr>
        <p:spPr>
          <a:xfrm>
            <a:off x="2321896" y="3816106"/>
            <a:ext cx="632992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00" b="1" spc="32" dirty="0">
                <a:solidFill>
                  <a:srgbClr val="003C52"/>
                </a:solidFill>
                <a:latin typeface="Raleway"/>
              </a:rPr>
              <a:t>Video: Assessment in 2024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spc="32" dirty="0">
                <a:solidFill>
                  <a:srgbClr val="003C52"/>
                </a:solidFill>
                <a:latin typeface="Raleway"/>
              </a:rPr>
              <a:t>Short snippet to clarify assessment requirements for 2024 (prior to implementation of an e-portfolio)</a:t>
            </a:r>
            <a:endParaRPr lang="en-US" sz="2700" spc="32" dirty="0">
              <a:solidFill>
                <a:srgbClr val="003C52"/>
              </a:solidFill>
              <a:latin typeface="Raleway Bold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12077AE1-7A69-92A3-54EA-B33B59868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1967" y="2237321"/>
            <a:ext cx="1134215" cy="1142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20895-F149-7E42-4A7F-A2CF59188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818" y="1934906"/>
            <a:ext cx="6872288" cy="385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5F0428-7885-1B79-D283-8ABB43A6D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590" y="5914363"/>
            <a:ext cx="6890730" cy="3859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69B0F-F3FE-FD5B-663B-33137E7ED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818" y="5929530"/>
            <a:ext cx="6830969" cy="3829050"/>
          </a:xfrm>
          <a:prstGeom prst="rect">
            <a:avLst/>
          </a:prstGeom>
        </p:spPr>
      </p:pic>
      <p:sp>
        <p:nvSpPr>
          <p:cNvPr id="4" name="TextBox 28">
            <a:extLst>
              <a:ext uri="{FF2B5EF4-FFF2-40B4-BE49-F238E27FC236}">
                <a16:creationId xmlns:a16="http://schemas.microsoft.com/office/drawing/2014/main" id="{A5FDB596-3EFE-9BEC-398F-CE98E7726FCD}"/>
              </a:ext>
            </a:extLst>
          </p:cNvPr>
          <p:cNvSpPr txBox="1"/>
          <p:nvPr/>
        </p:nvSpPr>
        <p:spPr>
          <a:xfrm>
            <a:off x="5257800" y="415278"/>
            <a:ext cx="12784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Resources to support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938049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l="18874" r="10786"/>
          <a:stretch/>
        </p:blipFill>
        <p:spPr>
          <a:xfrm>
            <a:off x="7467600" y="-1"/>
            <a:ext cx="10896600" cy="103277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95400" y="4457700"/>
            <a:ext cx="5445094" cy="115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29"/>
              </a:lnSpc>
            </a:pPr>
            <a:r>
              <a:rPr lang="en-US" sz="7020" dirty="0">
                <a:solidFill>
                  <a:schemeClr val="bg1"/>
                </a:solidFill>
                <a:latin typeface="Raleway Bold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910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7400" y="3009900"/>
            <a:ext cx="4021697" cy="57003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14711" y="3011227"/>
            <a:ext cx="4034103" cy="57014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01400" y="3009900"/>
            <a:ext cx="4030113" cy="56970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96600" y="8736409"/>
            <a:ext cx="487679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81"/>
              </a:lnSpc>
            </a:pPr>
            <a:r>
              <a:rPr lang="en-US" sz="2400" u="none" dirty="0">
                <a:solidFill>
                  <a:srgbClr val="244357"/>
                </a:solidFill>
                <a:latin typeface="Raleway Bold"/>
              </a:rPr>
              <a:t>AMC domains and procedures for </a:t>
            </a:r>
            <a:r>
              <a:rPr lang="en-US" sz="2400" dirty="0">
                <a:solidFill>
                  <a:srgbClr val="244357"/>
                </a:solidFill>
                <a:latin typeface="Raleway Bold"/>
              </a:rPr>
              <a:t>assessing</a:t>
            </a:r>
            <a:r>
              <a:rPr lang="en-US" sz="2400" u="none" dirty="0">
                <a:solidFill>
                  <a:srgbClr val="244357"/>
                </a:solidFill>
                <a:latin typeface="Raleway Bold"/>
              </a:rPr>
              <a:t> and accrediting prevocational training accreditation authorities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7400" y="8724900"/>
            <a:ext cx="4021697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81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244357"/>
                </a:solidFill>
                <a:latin typeface="Raleway Bold"/>
              </a:rPr>
              <a:t>Training and assessment requirements for prevocational training programs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14711" y="8724900"/>
            <a:ext cx="403410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81"/>
              </a:lnSpc>
              <a:spcBef>
                <a:spcPct val="0"/>
              </a:spcBef>
            </a:pPr>
            <a:r>
              <a:rPr lang="en-US" sz="2400" u="none" dirty="0">
                <a:solidFill>
                  <a:srgbClr val="244357"/>
                </a:solidFill>
                <a:latin typeface="Raleway Bold"/>
              </a:rPr>
              <a:t>National standards and requirements for prevocational training programs and terms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72031" y="1630529"/>
            <a:ext cx="13543937" cy="79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6"/>
              </a:lnSpc>
            </a:pPr>
            <a:r>
              <a:rPr lang="en-US" sz="5308" spc="371" dirty="0">
                <a:solidFill>
                  <a:srgbClr val="003C52"/>
                </a:solidFill>
                <a:latin typeface="Raleway Bold"/>
              </a:rPr>
              <a:t>Overview of the National 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834E5-3577-04AA-D97C-AEAF5CA685BA}"/>
              </a:ext>
            </a:extLst>
          </p:cNvPr>
          <p:cNvSpPr txBox="1"/>
          <p:nvPr/>
        </p:nvSpPr>
        <p:spPr>
          <a:xfrm>
            <a:off x="4572000" y="235534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3C52"/>
                </a:solidFill>
                <a:latin typeface="Raleway" pitchFamily="2" charset="0"/>
              </a:rPr>
              <a:t>https://www.amc.org.au/framework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3312" y="2243062"/>
            <a:ext cx="16201375" cy="79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36"/>
              </a:lnSpc>
              <a:spcBef>
                <a:spcPct val="0"/>
              </a:spcBef>
            </a:pPr>
            <a:r>
              <a:rPr lang="en-US" sz="5308" u="none" spc="371" dirty="0">
                <a:solidFill>
                  <a:srgbClr val="003C52"/>
                </a:solidFill>
                <a:latin typeface="Raleway Bold"/>
              </a:rPr>
              <a:t>Revised two-year prevocational framework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43312" y="6616002"/>
            <a:ext cx="16201375" cy="3035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9647" lvl="1" indent="-284823">
              <a:lnSpc>
                <a:spcPts val="4000"/>
              </a:lnSpc>
              <a:buFont typeface="Arial"/>
              <a:buChar char="•"/>
            </a:pPr>
            <a:r>
              <a:rPr lang="en-US" sz="2800" dirty="0">
                <a:solidFill>
                  <a:srgbClr val="244357"/>
                </a:solidFill>
                <a:latin typeface="Raleway"/>
              </a:rPr>
              <a:t>Point of </a:t>
            </a:r>
            <a:r>
              <a:rPr lang="en-US" sz="2800" dirty="0">
                <a:solidFill>
                  <a:srgbClr val="244357"/>
                </a:solidFill>
                <a:latin typeface="Raleway Bold"/>
              </a:rPr>
              <a:t>General Registration remains at satisfactory completion of PGY1</a:t>
            </a:r>
          </a:p>
          <a:p>
            <a:pPr marL="569647" lvl="1" indent="-284823">
              <a:lnSpc>
                <a:spcPts val="4000"/>
              </a:lnSpc>
              <a:buFont typeface="Arial"/>
              <a:buChar char="•"/>
            </a:pPr>
            <a:r>
              <a:rPr lang="en-US" sz="2800" dirty="0">
                <a:solidFill>
                  <a:srgbClr val="244357"/>
                </a:solidFill>
                <a:latin typeface="Raleway"/>
              </a:rPr>
              <a:t>Expansion to PGY2 intended to provide better support and structure, while maintaining generalist experiences – new certificate of satisfactory completion of PGY2 (AMC?). </a:t>
            </a:r>
          </a:p>
          <a:p>
            <a:pPr marL="569647" lvl="1" indent="-284823">
              <a:lnSpc>
                <a:spcPts val="4000"/>
              </a:lnSpc>
              <a:buFont typeface="Arial"/>
              <a:buChar char="•"/>
            </a:pPr>
            <a:r>
              <a:rPr lang="en-US" sz="2800" dirty="0">
                <a:solidFill>
                  <a:srgbClr val="244357"/>
                </a:solidFill>
                <a:latin typeface="Raleway"/>
              </a:rPr>
              <a:t>PGY1 and PGY2 (in prevocational framework leading to certificate) are exempt from the</a:t>
            </a:r>
            <a:r>
              <a:rPr lang="en-US" sz="2800" dirty="0">
                <a:solidFill>
                  <a:srgbClr val="244357"/>
                </a:solidFill>
                <a:latin typeface="Raleway Bold"/>
              </a:rPr>
              <a:t> Medical Board of Australia's new CPD requirements </a:t>
            </a:r>
          </a:p>
          <a:p>
            <a:pPr marL="569647" lvl="1" indent="-284823">
              <a:lnSpc>
                <a:spcPts val="4000"/>
              </a:lnSpc>
              <a:buFont typeface="Arial"/>
              <a:buChar char="•"/>
            </a:pPr>
            <a:r>
              <a:rPr lang="en-US" sz="2800" dirty="0">
                <a:solidFill>
                  <a:srgbClr val="244357"/>
                </a:solidFill>
                <a:latin typeface="Raleway Bold"/>
              </a:rPr>
              <a:t>Entry into specialty training in PGY2 permitted</a:t>
            </a:r>
            <a:r>
              <a:rPr lang="en-US" sz="2800" dirty="0">
                <a:solidFill>
                  <a:srgbClr val="244357"/>
                </a:solidFill>
                <a:latin typeface="Raleway"/>
              </a:rPr>
              <a:t> where specialist colleges allow.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D21847-1FEF-AEA0-8F12-3DCF03EC4F92}"/>
              </a:ext>
            </a:extLst>
          </p:cNvPr>
          <p:cNvGrpSpPr/>
          <p:nvPr/>
        </p:nvGrpSpPr>
        <p:grpSpPr>
          <a:xfrm>
            <a:off x="2657005" y="3715139"/>
            <a:ext cx="12973988" cy="2233909"/>
            <a:chOff x="2492718" y="2499258"/>
            <a:chExt cx="12973988" cy="2233909"/>
          </a:xfrm>
        </p:grpSpPr>
        <p:grpSp>
          <p:nvGrpSpPr>
            <p:cNvPr id="4" name="Group 4"/>
            <p:cNvGrpSpPr/>
            <p:nvPr/>
          </p:nvGrpSpPr>
          <p:grpSpPr>
            <a:xfrm>
              <a:off x="10940302" y="2499258"/>
              <a:ext cx="4526404" cy="2233909"/>
              <a:chOff x="0" y="0"/>
              <a:chExt cx="1002188" cy="4946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02188" cy="494608"/>
              </a:xfrm>
              <a:custGeom>
                <a:avLst/>
                <a:gdLst/>
                <a:ahLst/>
                <a:cxnLst/>
                <a:rect l="l" t="t" r="r" b="b"/>
                <a:pathLst>
                  <a:path w="1002188" h="494608">
                    <a:moveTo>
                      <a:pt x="751641" y="0"/>
                    </a:moveTo>
                    <a:lnTo>
                      <a:pt x="0" y="0"/>
                    </a:lnTo>
                    <a:lnTo>
                      <a:pt x="0" y="494608"/>
                    </a:lnTo>
                    <a:lnTo>
                      <a:pt x="751641" y="494608"/>
                    </a:lnTo>
                    <a:lnTo>
                      <a:pt x="1002188" y="247304"/>
                    </a:lnTo>
                    <a:lnTo>
                      <a:pt x="751641" y="0"/>
                    </a:lnTo>
                    <a:close/>
                  </a:path>
                </a:pathLst>
              </a:custGeom>
              <a:solidFill>
                <a:srgbClr val="F9C25D">
                  <a:alpha val="85882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592" tIns="39592" rIns="39592" bIns="39592" rtlCol="0" anchor="ctr"/>
              <a:lstStyle/>
              <a:p>
                <a:pPr algn="ctr">
                  <a:lnSpc>
                    <a:spcPts val="1821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8422968" y="2499258"/>
              <a:ext cx="4451355" cy="2233909"/>
              <a:chOff x="0" y="0"/>
              <a:chExt cx="810706" cy="40685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0706" cy="406852"/>
              </a:xfrm>
              <a:custGeom>
                <a:avLst/>
                <a:gdLst/>
                <a:ahLst/>
                <a:cxnLst/>
                <a:rect l="l" t="t" r="r" b="b"/>
                <a:pathLst>
                  <a:path w="810706" h="406852">
                    <a:moveTo>
                      <a:pt x="0" y="0"/>
                    </a:moveTo>
                    <a:lnTo>
                      <a:pt x="607506" y="0"/>
                    </a:lnTo>
                    <a:lnTo>
                      <a:pt x="810706" y="203426"/>
                    </a:lnTo>
                    <a:lnTo>
                      <a:pt x="607506" y="406852"/>
                    </a:lnTo>
                    <a:lnTo>
                      <a:pt x="0" y="406852"/>
                    </a:lnTo>
                    <a:lnTo>
                      <a:pt x="203200" y="2034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177800" y="-38100"/>
                <a:ext cx="558800" cy="444500"/>
              </a:xfrm>
              <a:prstGeom prst="rect">
                <a:avLst/>
              </a:prstGeom>
            </p:spPr>
            <p:txBody>
              <a:bodyPr lIns="39592" tIns="39592" rIns="39592" bIns="39592" rtlCol="0" anchor="ctr"/>
              <a:lstStyle/>
              <a:p>
                <a:pPr algn="ctr">
                  <a:lnSpc>
                    <a:spcPts val="182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5125013" y="2499258"/>
              <a:ext cx="4103241" cy="2233909"/>
              <a:chOff x="0" y="0"/>
              <a:chExt cx="908496" cy="49460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08496" cy="494608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94608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94608"/>
                    </a:lnTo>
                    <a:lnTo>
                      <a:pt x="681372" y="494608"/>
                    </a:lnTo>
                    <a:lnTo>
                      <a:pt x="908496" y="247304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8AD2F2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592" tIns="39592" rIns="39592" bIns="39592" rtlCol="0" anchor="ctr"/>
              <a:lstStyle/>
              <a:p>
                <a:pPr algn="ctr">
                  <a:lnSpc>
                    <a:spcPts val="182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492718" y="2499258"/>
              <a:ext cx="4103241" cy="2233909"/>
              <a:chOff x="0" y="0"/>
              <a:chExt cx="908496" cy="49460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08496" cy="494608"/>
              </a:xfrm>
              <a:custGeom>
                <a:avLst/>
                <a:gdLst/>
                <a:ahLst/>
                <a:cxnLst/>
                <a:rect l="l" t="t" r="r" b="b"/>
                <a:pathLst>
                  <a:path w="908496" h="494608">
                    <a:moveTo>
                      <a:pt x="681372" y="0"/>
                    </a:moveTo>
                    <a:lnTo>
                      <a:pt x="0" y="0"/>
                    </a:lnTo>
                    <a:lnTo>
                      <a:pt x="0" y="494608"/>
                    </a:lnTo>
                    <a:lnTo>
                      <a:pt x="681372" y="494608"/>
                    </a:lnTo>
                    <a:lnTo>
                      <a:pt x="908496" y="247304"/>
                    </a:lnTo>
                    <a:lnTo>
                      <a:pt x="681372" y="0"/>
                    </a:lnTo>
                    <a:close/>
                  </a:path>
                </a:pathLst>
              </a:custGeom>
              <a:solidFill>
                <a:srgbClr val="003C52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698500" cy="444500"/>
              </a:xfrm>
              <a:prstGeom prst="rect">
                <a:avLst/>
              </a:prstGeom>
            </p:spPr>
            <p:txBody>
              <a:bodyPr lIns="39592" tIns="39592" rIns="39592" bIns="39592" rtlCol="0" anchor="ctr"/>
              <a:lstStyle/>
              <a:p>
                <a:pPr algn="ctr">
                  <a:lnSpc>
                    <a:spcPts val="1821"/>
                  </a:lnSpc>
                </a:pPr>
                <a:endParaRPr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80792" y="2542448"/>
              <a:ext cx="397389" cy="39738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819522" y="2542448"/>
              <a:ext cx="397389" cy="397389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12868143" y="3040543"/>
              <a:ext cx="1935349" cy="1254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91"/>
                </a:lnSpc>
                <a:spcBef>
                  <a:spcPct val="0"/>
                </a:spcBef>
              </a:pPr>
              <a:r>
                <a:rPr lang="en-US" sz="2422">
                  <a:solidFill>
                    <a:srgbClr val="FFFFFF"/>
                  </a:solidFill>
                  <a:latin typeface="Raleway"/>
                </a:rPr>
                <a:t>Certificate of completion of PGY2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90646" y="3040543"/>
              <a:ext cx="2225297" cy="125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91"/>
                </a:lnSpc>
                <a:spcBef>
                  <a:spcPct val="0"/>
                </a:spcBef>
              </a:pPr>
              <a:r>
                <a:rPr lang="en-US" sz="2422" u="none">
                  <a:solidFill>
                    <a:srgbClr val="FFFFFF"/>
                  </a:solidFill>
                  <a:latin typeface="Raleway"/>
                </a:rPr>
                <a:t>Medical Board General registration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793760" y="2844587"/>
              <a:ext cx="2907435" cy="1473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11"/>
                </a:lnSpc>
                <a:spcBef>
                  <a:spcPct val="0"/>
                </a:spcBef>
              </a:pPr>
              <a:r>
                <a:rPr lang="en-US" sz="4222" u="none">
                  <a:solidFill>
                    <a:srgbClr val="FFFFFF"/>
                  </a:solidFill>
                  <a:latin typeface="Raleway"/>
                </a:rPr>
                <a:t>Framework PGY1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486584" y="2911472"/>
              <a:ext cx="2907435" cy="1473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11"/>
                </a:lnSpc>
                <a:spcBef>
                  <a:spcPct val="0"/>
                </a:spcBef>
              </a:pPr>
              <a:r>
                <a:rPr lang="en-US" sz="4222" u="none">
                  <a:solidFill>
                    <a:srgbClr val="FFFFFF"/>
                  </a:solidFill>
                  <a:latin typeface="Raleway"/>
                </a:rPr>
                <a:t>Framework PGY2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1040190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6" name="AutoShape 6"/>
          <p:cNvSpPr/>
          <p:nvPr/>
        </p:nvSpPr>
        <p:spPr>
          <a:xfrm>
            <a:off x="1029759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7" name="AutoShape 7"/>
          <p:cNvSpPr/>
          <p:nvPr/>
        </p:nvSpPr>
        <p:spPr>
          <a:xfrm>
            <a:off x="9364562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8" name="AutoShape 8"/>
          <p:cNvSpPr/>
          <p:nvPr/>
        </p:nvSpPr>
        <p:spPr>
          <a:xfrm>
            <a:off x="5207226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9" name="AutoShape 9"/>
          <p:cNvSpPr/>
          <p:nvPr/>
        </p:nvSpPr>
        <p:spPr>
          <a:xfrm>
            <a:off x="13528974" y="2191637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10" name="AutoShape 10"/>
          <p:cNvSpPr/>
          <p:nvPr/>
        </p:nvSpPr>
        <p:spPr>
          <a:xfrm>
            <a:off x="9364562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sp>
        <p:nvSpPr>
          <p:cNvPr id="11" name="TextBox 11"/>
          <p:cNvSpPr txBox="1"/>
          <p:nvPr/>
        </p:nvSpPr>
        <p:spPr>
          <a:xfrm>
            <a:off x="9364562" y="7318405"/>
            <a:ext cx="358601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INCREASE EMPHASIS ON WELLBEING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207226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90718" y="6412388"/>
            <a:ext cx="385268" cy="5011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00524" y="2568769"/>
            <a:ext cx="465347" cy="4403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95872" y="6809569"/>
            <a:ext cx="569999" cy="2849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0718" y="2335277"/>
            <a:ext cx="551192" cy="551192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13522073" y="6200032"/>
            <a:ext cx="3586011" cy="3589934"/>
          </a:xfrm>
          <a:prstGeom prst="rect">
            <a:avLst/>
          </a:prstGeom>
          <a:gradFill flip="none" rotWithShape="1">
            <a:gsLst>
              <a:gs pos="0">
                <a:srgbClr val="003C52"/>
              </a:gs>
              <a:gs pos="40000">
                <a:srgbClr val="B5D0D9"/>
              </a:gs>
              <a:gs pos="100000">
                <a:srgbClr val="FFFCFA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067700" y="2452218"/>
            <a:ext cx="487020" cy="5568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13365" y="6488929"/>
            <a:ext cx="697970" cy="6412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764596" y="6488930"/>
            <a:ext cx="571325" cy="68217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47926" y="3284813"/>
            <a:ext cx="358780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ALIGN WITH COMMUNITY HEALTH NEEDS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0513" y="7506546"/>
            <a:ext cx="3804506" cy="104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LONGITUDINAL APPROACH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32426" y="3029342"/>
            <a:ext cx="3754662" cy="252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029"/>
              </a:lnSpc>
            </a:pPr>
            <a:r>
              <a:rPr lang="en-US" sz="2801" b="1" spc="309" dirty="0">
                <a:solidFill>
                  <a:srgbClr val="003C52"/>
                </a:solidFill>
                <a:latin typeface="Raleway Bold"/>
              </a:rPr>
              <a:t>STRENGTHEN ABORIGINAL AND/OR TORRES STRAIT ISLANDER HEALTH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22073" y="3183013"/>
            <a:ext cx="3578276" cy="21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INCREASE FOCUS ON CLINICAL WORK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64562" y="3284813"/>
            <a:ext cx="358601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IMPROVE SUPERVISION AND FEEDBACK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97527" y="7056467"/>
            <a:ext cx="3586011" cy="211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PROVIDE BROAD GENERALIST EXPERIENCES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22073" y="7318405"/>
            <a:ext cx="3586011" cy="157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4160"/>
              </a:lnSpc>
              <a:spcBef>
                <a:spcPct val="0"/>
              </a:spcBef>
            </a:pPr>
            <a:r>
              <a:rPr lang="en-US" sz="3200" b="1" spc="320" dirty="0">
                <a:solidFill>
                  <a:srgbClr val="003C52"/>
                </a:solidFill>
                <a:latin typeface="Raleway Bold"/>
              </a:rPr>
              <a:t>IMPROVE NATIONAL CONSISTENCY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880078" y="2501267"/>
            <a:ext cx="554981" cy="640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21265D-CAE3-A8AA-BC46-706D09D218AC}"/>
              </a:ext>
            </a:extLst>
          </p:cNvPr>
          <p:cNvSpPr txBox="1"/>
          <p:nvPr/>
        </p:nvSpPr>
        <p:spPr>
          <a:xfrm>
            <a:off x="970485" y="684715"/>
            <a:ext cx="16070589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371600">
              <a:lnSpc>
                <a:spcPts val="4160"/>
              </a:lnSpc>
              <a:spcBef>
                <a:spcPct val="0"/>
              </a:spcBef>
            </a:pPr>
            <a:r>
              <a:rPr lang="en-US" sz="6600" b="1" spc="320" dirty="0">
                <a:solidFill>
                  <a:prstClr val="white"/>
                </a:solidFill>
                <a:latin typeface="Raleway Bold"/>
              </a:rPr>
              <a:t>Key aims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0" y="419788"/>
            <a:ext cx="1177517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69"/>
              </a:lnSpc>
            </a:pPr>
            <a:r>
              <a:rPr lang="en-US" sz="5000" dirty="0">
                <a:solidFill>
                  <a:srgbClr val="FFFFFF"/>
                </a:solidFill>
                <a:latin typeface="Raleway Bold"/>
              </a:rPr>
              <a:t>Overview of the National Framework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CB0564-C31C-9BEA-2F79-33CD3EA3C94E}"/>
              </a:ext>
            </a:extLst>
          </p:cNvPr>
          <p:cNvGrpSpPr/>
          <p:nvPr/>
        </p:nvGrpSpPr>
        <p:grpSpPr>
          <a:xfrm>
            <a:off x="4811667" y="1714500"/>
            <a:ext cx="8664667" cy="8572500"/>
            <a:chOff x="3679733" y="1290607"/>
            <a:chExt cx="9223877" cy="899639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679733" y="1582836"/>
              <a:ext cx="1622989" cy="23004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79733" y="4461426"/>
              <a:ext cx="1622989" cy="229379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79733" y="7330383"/>
              <a:ext cx="1622989" cy="229428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1032" t="2521" r="28002" b="54048"/>
            <a:stretch>
              <a:fillRect/>
            </a:stretch>
          </p:blipFill>
          <p:spPr>
            <a:xfrm>
              <a:off x="5974446" y="1290607"/>
              <a:ext cx="6929164" cy="301933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7037" r="27737" b="4693"/>
            <a:stretch>
              <a:fillRect/>
            </a:stretch>
          </p:blipFill>
          <p:spPr>
            <a:xfrm>
              <a:off x="5974446" y="7378352"/>
              <a:ext cx="6929164" cy="29086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53836" r="27917" b="1333"/>
            <a:stretch>
              <a:fillRect/>
            </a:stretch>
          </p:blipFill>
          <p:spPr>
            <a:xfrm>
              <a:off x="5974446" y="4309942"/>
              <a:ext cx="6929164" cy="30684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62A12E3-C8A7-21E6-FE5C-3DFACA7A92F2}"/>
              </a:ext>
            </a:extLst>
          </p:cNvPr>
          <p:cNvSpPr txBox="1"/>
          <p:nvPr/>
        </p:nvSpPr>
        <p:spPr>
          <a:xfrm>
            <a:off x="1828800" y="6370758"/>
            <a:ext cx="1533846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6636"/>
              </a:lnSpc>
            </a:pPr>
            <a:r>
              <a:rPr lang="en-US" sz="6600" spc="358" dirty="0">
                <a:solidFill>
                  <a:srgbClr val="FCAB0C"/>
                </a:solidFill>
                <a:latin typeface="Raleway" pitchFamily="2" charset="0"/>
              </a:rPr>
              <a:t>Overview:</a:t>
            </a:r>
          </a:p>
          <a:p>
            <a:pPr defTabSz="1371600">
              <a:lnSpc>
                <a:spcPts val="6636"/>
              </a:lnSpc>
            </a:pPr>
            <a:r>
              <a:rPr lang="en-US" sz="6600" b="1" spc="358" dirty="0">
                <a:solidFill>
                  <a:srgbClr val="FCAB0C"/>
                </a:solidFill>
                <a:latin typeface="Raleway" pitchFamily="2" charset="0"/>
              </a:rPr>
              <a:t>Training and assessment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8B36A6C-F22D-000F-446F-DF2CBB01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23019" y="793595"/>
            <a:ext cx="3935507" cy="55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37227" y="1779971"/>
            <a:ext cx="16091593" cy="5017338"/>
            <a:chOff x="0" y="0"/>
            <a:chExt cx="4238115" cy="13214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38115" cy="1321439"/>
            </a:xfrm>
            <a:custGeom>
              <a:avLst/>
              <a:gdLst/>
              <a:ahLst/>
              <a:cxnLst/>
              <a:rect l="l" t="t" r="r" b="b"/>
              <a:pathLst>
                <a:path w="4238115" h="1321439">
                  <a:moveTo>
                    <a:pt x="0" y="0"/>
                  </a:moveTo>
                  <a:lnTo>
                    <a:pt x="4238115" y="0"/>
                  </a:lnTo>
                  <a:lnTo>
                    <a:pt x="4238115" y="1321439"/>
                  </a:lnTo>
                  <a:lnTo>
                    <a:pt x="0" y="1321439"/>
                  </a:lnTo>
                  <a:close/>
                </a:path>
              </a:pathLst>
            </a:custGeom>
            <a:solidFill>
              <a:srgbClr val="DAE4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6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64" t="1795" r="28174" b="63011"/>
          <a:stretch>
            <a:fillRect/>
          </a:stretch>
        </p:blipFill>
        <p:spPr>
          <a:xfrm>
            <a:off x="1419320" y="1912161"/>
            <a:ext cx="8381153" cy="2972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91992" y="2850530"/>
            <a:ext cx="2692742" cy="2709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93731" y="2870703"/>
            <a:ext cx="2663789" cy="269209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6A13151-5748-4FF5-9888-6408E09EF05A}"/>
              </a:ext>
            </a:extLst>
          </p:cNvPr>
          <p:cNvGrpSpPr/>
          <p:nvPr/>
        </p:nvGrpSpPr>
        <p:grpSpPr>
          <a:xfrm>
            <a:off x="5665168" y="5195281"/>
            <a:ext cx="4094650" cy="1135519"/>
            <a:chOff x="0" y="7489869"/>
            <a:chExt cx="5810683" cy="1243712"/>
          </a:xfrm>
          <a:solidFill>
            <a:srgbClr val="326D7E"/>
          </a:solidFill>
        </p:grpSpPr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C897659D-429C-4BF2-806F-04C8BD6D651D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DC4C86-C1C9-4166-9403-D2241E21B3B4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64981A-E06E-46F3-86DD-A7D01B2F4868}"/>
              </a:ext>
            </a:extLst>
          </p:cNvPr>
          <p:cNvGrpSpPr/>
          <p:nvPr/>
        </p:nvGrpSpPr>
        <p:grpSpPr>
          <a:xfrm rot="10800000">
            <a:off x="1419317" y="5195279"/>
            <a:ext cx="4344151" cy="1135519"/>
            <a:chOff x="0" y="7489869"/>
            <a:chExt cx="5810683" cy="1243712"/>
          </a:xfrm>
          <a:solidFill>
            <a:srgbClr val="326D7E"/>
          </a:solidFill>
        </p:grpSpPr>
        <p:sp>
          <p:nvSpPr>
            <p:cNvPr id="34" name="Flowchart: Delay 33">
              <a:extLst>
                <a:ext uri="{FF2B5EF4-FFF2-40B4-BE49-F238E27FC236}">
                  <a16:creationId xmlns:a16="http://schemas.microsoft.com/office/drawing/2014/main" id="{F10903AB-1FA9-49F4-981B-72CCA0F1F7AC}"/>
                </a:ext>
              </a:extLst>
            </p:cNvPr>
            <p:cNvSpPr/>
            <p:nvPr/>
          </p:nvSpPr>
          <p:spPr>
            <a:xfrm>
              <a:off x="4969683" y="7489871"/>
              <a:ext cx="841000" cy="124371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823EA4-4388-4DD0-97F5-920F80478B6E}"/>
                </a:ext>
              </a:extLst>
            </p:cNvPr>
            <p:cNvSpPr/>
            <p:nvPr/>
          </p:nvSpPr>
          <p:spPr>
            <a:xfrm>
              <a:off x="0" y="7489869"/>
              <a:ext cx="4969683" cy="1243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746826" y="4884319"/>
            <a:ext cx="1726141" cy="1726141"/>
            <a:chOff x="0" y="0"/>
            <a:chExt cx="2301522" cy="230152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301522" cy="230152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535" tIns="40535" rIns="40535" bIns="40535" rtlCol="0" anchor="ctr"/>
              <a:lstStyle/>
              <a:p>
                <a:pPr algn="ctr">
                  <a:lnSpc>
                    <a:spcPts val="1864"/>
                  </a:lnSpc>
                </a:pPr>
                <a:endParaRPr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0854" y="509364"/>
              <a:ext cx="779814" cy="64139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24457" y="854330"/>
              <a:ext cx="186055" cy="238532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437139" y="1269080"/>
              <a:ext cx="1427244" cy="34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542">
                  <a:solidFill>
                    <a:srgbClr val="244357"/>
                  </a:solidFill>
                  <a:latin typeface="Raleway Bold"/>
                </a:rPr>
                <a:t>e-portfolio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9826792" y="4004414"/>
            <a:ext cx="747299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9800473" y="2850530"/>
            <a:ext cx="1541089" cy="2889329"/>
            <a:chOff x="0" y="0"/>
            <a:chExt cx="2054785" cy="3852439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996398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>
              <a:off x="35092" y="3798646"/>
              <a:ext cx="996398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rot="-5400000">
              <a:off x="-881281" y="1885875"/>
              <a:ext cx="3825543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>
              <a:off x="1058387" y="1885265"/>
              <a:ext cx="996398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34849" y="4148282"/>
            <a:ext cx="1047433" cy="216033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509754" y="5603399"/>
            <a:ext cx="2140770" cy="270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1611" dirty="0">
                <a:solidFill>
                  <a:srgbClr val="FFFFFF"/>
                </a:solidFill>
                <a:latin typeface="Raleway"/>
              </a:rPr>
              <a:t>Supported by: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81000" y="6840012"/>
            <a:ext cx="17449800" cy="3282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85"/>
              </a:lnSpc>
            </a:pPr>
            <a:r>
              <a:rPr lang="en-US" sz="3061" dirty="0">
                <a:solidFill>
                  <a:srgbClr val="244357"/>
                </a:solidFill>
                <a:latin typeface="Raleway Bold"/>
              </a:rPr>
              <a:t>Major changes</a:t>
            </a:r>
          </a:p>
          <a:p>
            <a:pPr marL="493867" lvl="1" indent="-246933">
              <a:lnSpc>
                <a:spcPts val="3202"/>
              </a:lnSpc>
              <a:buFont typeface="Arial"/>
              <a:buChar char="•"/>
            </a:pPr>
            <a:r>
              <a:rPr lang="en-US" sz="2704" dirty="0">
                <a:solidFill>
                  <a:srgbClr val="244357"/>
                </a:solidFill>
                <a:latin typeface="Raleway"/>
              </a:rPr>
              <a:t>Revised outcome statements – to better </a:t>
            </a:r>
            <a:r>
              <a:rPr lang="en-US" sz="2800" dirty="0">
                <a:solidFill>
                  <a:srgbClr val="244357"/>
                </a:solidFill>
                <a:latin typeface="Raleway"/>
              </a:rPr>
              <a:t>reflect community health needs, incl new Aboriginal and/or Torres Strait Islander outcomes</a:t>
            </a:r>
            <a:endParaRPr lang="en-US" sz="2704" dirty="0">
              <a:solidFill>
                <a:srgbClr val="244357"/>
              </a:solidFill>
              <a:latin typeface="Raleway"/>
            </a:endParaRPr>
          </a:p>
          <a:p>
            <a:pPr marL="584001" lvl="1" indent="-292000">
              <a:lnSpc>
                <a:spcPts val="3786"/>
              </a:lnSpc>
              <a:buFont typeface="Arial"/>
              <a:buChar char="•"/>
            </a:pPr>
            <a:r>
              <a:rPr lang="en-US" sz="2704" dirty="0">
                <a:solidFill>
                  <a:srgbClr val="244357"/>
                </a:solidFill>
                <a:latin typeface="Raleway"/>
              </a:rPr>
              <a:t>Inclusion of EPAs – focus on clinical work, more feedback based on observed practice</a:t>
            </a:r>
          </a:p>
          <a:p>
            <a:pPr marL="584001" lvl="1" indent="-292000">
              <a:lnSpc>
                <a:spcPts val="3786"/>
              </a:lnSpc>
              <a:buFont typeface="Arial"/>
              <a:buChar char="•"/>
            </a:pPr>
            <a:r>
              <a:rPr lang="en-US" sz="2704" dirty="0">
                <a:solidFill>
                  <a:srgbClr val="244357"/>
                </a:solidFill>
                <a:latin typeface="Raleway"/>
              </a:rPr>
              <a:t>Terms and EPAs mapped to outcome statements - progress against outcomes recorded in e-portfolio </a:t>
            </a:r>
          </a:p>
          <a:p>
            <a:pPr marL="292001" lvl="1" algn="l">
              <a:lnSpc>
                <a:spcPts val="3786"/>
              </a:lnSpc>
            </a:pPr>
            <a:r>
              <a:rPr lang="en-US" sz="2704" dirty="0">
                <a:solidFill>
                  <a:srgbClr val="244357"/>
                </a:solidFill>
                <a:latin typeface="Raleway"/>
              </a:rPr>
              <a:t>	- more data for end of term and end of year assessments</a:t>
            </a:r>
          </a:p>
          <a:p>
            <a:pPr marL="584001" lvl="1" indent="-292000" algn="l">
              <a:lnSpc>
                <a:spcPts val="3786"/>
              </a:lnSpc>
              <a:buFont typeface="Arial"/>
              <a:buChar char="•"/>
            </a:pPr>
            <a:r>
              <a:rPr lang="en-US" sz="2704" dirty="0">
                <a:solidFill>
                  <a:srgbClr val="244357"/>
                </a:solidFill>
                <a:latin typeface="Raleway"/>
              </a:rPr>
              <a:t>Global judgment at the end of the year by a panel rather than an individual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43400" y="452819"/>
            <a:ext cx="1340434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01"/>
              </a:lnSpc>
            </a:pPr>
            <a:r>
              <a:rPr lang="en-US" sz="6600" spc="358" dirty="0">
                <a:solidFill>
                  <a:srgbClr val="FCAB0C"/>
                </a:solidFill>
                <a:latin typeface="Raleway Bold"/>
              </a:rPr>
              <a:t>Training and Assessment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4746</TotalTime>
  <Words>1850</Words>
  <Application>Microsoft Office PowerPoint</Application>
  <PresentationFormat>Custom</PresentationFormat>
  <Paragraphs>383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Raleway</vt:lpstr>
      <vt:lpstr>Raleway Bold</vt:lpstr>
      <vt:lpstr>Calibri Light</vt:lpstr>
      <vt:lpstr>Times New Roman</vt:lpstr>
      <vt:lpstr>Quicksand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ANZPMEF Plenary November 2022</dc:title>
  <dc:creator>Madeleine Novak</dc:creator>
  <cp:lastModifiedBy>Madeleine Novak</cp:lastModifiedBy>
  <cp:revision>20</cp:revision>
  <dcterms:created xsi:type="dcterms:W3CDTF">2006-08-16T00:00:00Z</dcterms:created>
  <dcterms:modified xsi:type="dcterms:W3CDTF">2023-10-09T22:31:40Z</dcterms:modified>
  <dc:identifier>DAFSKqRI1Rk</dc:identifier>
</cp:coreProperties>
</file>